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57" r:id="rId4"/>
    <p:sldId id="263" r:id="rId5"/>
    <p:sldId id="262" r:id="rId6"/>
    <p:sldId id="260" r:id="rId7"/>
    <p:sldId id="258" r:id="rId8"/>
    <p:sldId id="269" r:id="rId9"/>
    <p:sldId id="266" r:id="rId10"/>
    <p:sldId id="259" r:id="rId11"/>
    <p:sldId id="270" r:id="rId12"/>
    <p:sldId id="272" r:id="rId13"/>
    <p:sldId id="264" r:id="rId14"/>
    <p:sldId id="265" r:id="rId15"/>
    <p:sldId id="273" r:id="rId16"/>
    <p:sldId id="268" r:id="rId17"/>
    <p:sldId id="271" r:id="rId18"/>
    <p:sldId id="274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D8"/>
    <a:srgbClr val="E8EBF4"/>
    <a:srgbClr val="E2F3FA"/>
    <a:srgbClr val="156082"/>
    <a:srgbClr val="BDE4F5"/>
    <a:srgbClr val="E8E8D4"/>
    <a:srgbClr val="40E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3152" autoAdjust="0"/>
  </p:normalViewPr>
  <p:slideViewPr>
    <p:cSldViewPr snapToGrid="0">
      <p:cViewPr varScale="1">
        <p:scale>
          <a:sx n="60" d="100"/>
          <a:sy n="60" d="100"/>
        </p:scale>
        <p:origin x="13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607868-E7FA-4AA0-9191-F5FD3327BFB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EC7399-E322-432E-9B99-0BD916A2CB82}">
      <dgm:prSet custT="1"/>
      <dgm:spPr>
        <a:solidFill>
          <a:srgbClr val="E8EBF4"/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 err="1">
              <a:solidFill>
                <a:srgbClr val="0E2841"/>
              </a:solidFill>
              <a:latin typeface="Aptos" panose="02110004020202020204"/>
              <a:ea typeface="+mn-ea"/>
              <a:cs typeface="+mn-cs"/>
            </a:rPr>
            <a:t>Shapefile</a:t>
          </a:r>
          <a:r>
            <a:rPr lang="es-MX" sz="2800" kern="1200" dirty="0">
              <a:solidFill>
                <a:srgbClr val="0E2841"/>
              </a:solidFill>
              <a:latin typeface="Aptos" panose="02110004020202020204"/>
              <a:ea typeface="+mn-ea"/>
              <a:cs typeface="+mn-cs"/>
            </a:rPr>
            <a:t> (.</a:t>
          </a:r>
          <a:r>
            <a:rPr lang="es-MX" sz="2800" kern="1200" dirty="0" err="1">
              <a:solidFill>
                <a:srgbClr val="0E2841"/>
              </a:solidFill>
              <a:latin typeface="Aptos" panose="02110004020202020204"/>
              <a:ea typeface="+mn-ea"/>
              <a:cs typeface="+mn-cs"/>
            </a:rPr>
            <a:t>shp</a:t>
          </a:r>
          <a:r>
            <a:rPr lang="es-MX" sz="2800" kern="1200" dirty="0">
              <a:solidFill>
                <a:srgbClr val="0E2841"/>
              </a:solidFill>
              <a:latin typeface="Aptos" panose="02110004020202020204"/>
              <a:ea typeface="+mn-ea"/>
              <a:cs typeface="+mn-cs"/>
            </a:rPr>
            <a:t>)</a:t>
          </a:r>
          <a:endParaRPr lang="en-US" sz="2800" kern="1200" dirty="0">
            <a:solidFill>
              <a:srgbClr val="0E2841"/>
            </a:solidFill>
            <a:latin typeface="Aptos" panose="02110004020202020204"/>
            <a:ea typeface="+mn-ea"/>
            <a:cs typeface="+mn-cs"/>
          </a:endParaRPr>
        </a:p>
      </dgm:t>
    </dgm:pt>
    <dgm:pt modelId="{5B8B5974-8E37-4A23-BC43-A6636D9D9FCA}" type="parTrans" cxnId="{96FDE52A-0B9F-4AAD-9224-812D7368F7E7}">
      <dgm:prSet/>
      <dgm:spPr/>
      <dgm:t>
        <a:bodyPr/>
        <a:lstStyle/>
        <a:p>
          <a:endParaRPr lang="en-US"/>
        </a:p>
      </dgm:t>
    </dgm:pt>
    <dgm:pt modelId="{37A9AFFF-2970-426E-A316-E0CAECD59983}" type="sibTrans" cxnId="{96FDE52A-0B9F-4AAD-9224-812D7368F7E7}">
      <dgm:prSet/>
      <dgm:spPr/>
      <dgm:t>
        <a:bodyPr/>
        <a:lstStyle/>
        <a:p>
          <a:endParaRPr lang="en-US"/>
        </a:p>
      </dgm:t>
    </dgm:pt>
    <dgm:pt modelId="{0A8BD7E2-95C7-418C-A88F-70345A1EBDE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/>
            <a:t>.shp: guarda las entidades geométricas de los objetos</a:t>
          </a:r>
          <a:endParaRPr lang="en-US"/>
        </a:p>
      </dgm:t>
    </dgm:pt>
    <dgm:pt modelId="{F1BD75E2-E3F8-4F6E-8F11-849E13D122D1}" type="parTrans" cxnId="{20D1F61D-3397-4699-A678-C864EAB1F2B0}">
      <dgm:prSet/>
      <dgm:spPr/>
      <dgm:t>
        <a:bodyPr/>
        <a:lstStyle/>
        <a:p>
          <a:endParaRPr lang="en-US"/>
        </a:p>
      </dgm:t>
    </dgm:pt>
    <dgm:pt modelId="{FA71C1E4-1645-49AE-ABB7-A043458970FC}" type="sibTrans" cxnId="{20D1F61D-3397-4699-A678-C864EAB1F2B0}">
      <dgm:prSet/>
      <dgm:spPr/>
      <dgm:t>
        <a:bodyPr/>
        <a:lstStyle/>
        <a:p>
          <a:endParaRPr lang="en-US"/>
        </a:p>
      </dgm:t>
    </dgm:pt>
    <dgm:pt modelId="{42BABBC9-6717-4BFB-8473-B86651E057FD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/>
            <a:t>.shx: guarda el índice de las entidades geométricas</a:t>
          </a:r>
          <a:endParaRPr lang="en-US"/>
        </a:p>
      </dgm:t>
    </dgm:pt>
    <dgm:pt modelId="{5712D091-A84A-41A5-BFF6-82450F47F261}" type="parTrans" cxnId="{ACFAA159-F53D-45D4-879E-F0E36BD58883}">
      <dgm:prSet/>
      <dgm:spPr/>
      <dgm:t>
        <a:bodyPr/>
        <a:lstStyle/>
        <a:p>
          <a:endParaRPr lang="en-US"/>
        </a:p>
      </dgm:t>
    </dgm:pt>
    <dgm:pt modelId="{86F88999-4E1A-4D36-8E60-2D6867469C75}" type="sibTrans" cxnId="{ACFAA159-F53D-45D4-879E-F0E36BD58883}">
      <dgm:prSet/>
      <dgm:spPr/>
      <dgm:t>
        <a:bodyPr/>
        <a:lstStyle/>
        <a:p>
          <a:endParaRPr lang="en-US"/>
        </a:p>
      </dgm:t>
    </dgm:pt>
    <dgm:pt modelId="{CD433B08-5448-46B8-BF6F-73F328E6E80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dirty="0"/>
            <a:t>.</a:t>
          </a:r>
          <a:r>
            <a:rPr lang="es-MX" dirty="0" err="1"/>
            <a:t>dbf</a:t>
          </a:r>
          <a:r>
            <a:rPr lang="es-MX" dirty="0"/>
            <a:t>: guarda los atributos de cada entidad geométrica. Base de datos </a:t>
          </a:r>
          <a:r>
            <a:rPr lang="es-MX" dirty="0" err="1"/>
            <a:t>dBASE</a:t>
          </a:r>
          <a:r>
            <a:rPr lang="es-MX" dirty="0"/>
            <a:t>.</a:t>
          </a:r>
          <a:endParaRPr lang="en-US" dirty="0"/>
        </a:p>
      </dgm:t>
    </dgm:pt>
    <dgm:pt modelId="{E9DF654C-FDA8-4C61-A745-496C319DC3B0}" type="parTrans" cxnId="{C4C744DE-83BB-4748-B8C0-80CED61D8FB5}">
      <dgm:prSet/>
      <dgm:spPr/>
      <dgm:t>
        <a:bodyPr/>
        <a:lstStyle/>
        <a:p>
          <a:endParaRPr lang="en-US"/>
        </a:p>
      </dgm:t>
    </dgm:pt>
    <dgm:pt modelId="{68A27AF5-A04D-457F-9320-DFBCC1058CCE}" type="sibTrans" cxnId="{C4C744DE-83BB-4748-B8C0-80CED61D8FB5}">
      <dgm:prSet/>
      <dgm:spPr/>
      <dgm:t>
        <a:bodyPr/>
        <a:lstStyle/>
        <a:p>
          <a:endParaRPr lang="en-US"/>
        </a:p>
      </dgm:t>
    </dgm:pt>
    <dgm:pt modelId="{A4893DD9-8350-49A4-AFC6-B39E35C1B41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dirty="0"/>
            <a:t>Otros</a:t>
          </a:r>
          <a:endParaRPr lang="en-US" dirty="0"/>
        </a:p>
      </dgm:t>
    </dgm:pt>
    <dgm:pt modelId="{1D91F5DF-0C2B-4903-95A2-C11DF961B31A}" type="parTrans" cxnId="{D670C7D7-BCB0-4428-8337-180FEC5A1812}">
      <dgm:prSet/>
      <dgm:spPr/>
      <dgm:t>
        <a:bodyPr/>
        <a:lstStyle/>
        <a:p>
          <a:endParaRPr lang="en-US"/>
        </a:p>
      </dgm:t>
    </dgm:pt>
    <dgm:pt modelId="{94A4D154-AA69-4BD7-9ED0-D4028922E448}" type="sibTrans" cxnId="{D670C7D7-BCB0-4428-8337-180FEC5A1812}">
      <dgm:prSet/>
      <dgm:spPr/>
      <dgm:t>
        <a:bodyPr/>
        <a:lstStyle/>
        <a:p>
          <a:endParaRPr lang="en-US"/>
        </a:p>
      </dgm:t>
    </dgm:pt>
    <dgm:pt modelId="{EF46950D-516D-40B1-AF59-B72EE5369502}">
      <dgm:prSet custT="1"/>
      <dgm:spPr>
        <a:solidFill>
          <a:srgbClr val="E8EBF4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6680" tIns="53340" rIns="106680" bIns="5334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CSV/</a:t>
          </a:r>
          <a:r>
            <a:rPr lang="es-MX" sz="2800" kern="1200" dirty="0" err="1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GeoCSV</a:t>
          </a:r>
          <a:r>
            <a:rPr lang="es-MX" sz="2800" kern="1200" dirty="0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 (.</a:t>
          </a:r>
          <a:r>
            <a:rPr lang="es-MX" sz="2800" kern="1200" dirty="0" err="1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csv</a:t>
          </a:r>
          <a:r>
            <a:rPr lang="es-MX" sz="2800" kern="1200" dirty="0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)</a:t>
          </a:r>
          <a:endParaRPr lang="en-US" sz="2800" kern="1200" dirty="0">
            <a:solidFill>
              <a:schemeClr val="tx2"/>
            </a:solidFill>
            <a:latin typeface="Aptos" panose="02110004020202020204"/>
            <a:ea typeface="+mn-ea"/>
            <a:cs typeface="+mn-cs"/>
          </a:endParaRPr>
        </a:p>
      </dgm:t>
    </dgm:pt>
    <dgm:pt modelId="{05336009-AA67-4D14-B799-389BBF7CB3FE}" type="parTrans" cxnId="{76D11C80-700B-4AEB-9DE2-13F37506EBEF}">
      <dgm:prSet/>
      <dgm:spPr/>
      <dgm:t>
        <a:bodyPr/>
        <a:lstStyle/>
        <a:p>
          <a:endParaRPr lang="en-US"/>
        </a:p>
      </dgm:t>
    </dgm:pt>
    <dgm:pt modelId="{4A6E4BA8-FB87-4CE8-AAC0-D3ECEEEA497C}" type="sibTrans" cxnId="{76D11C80-700B-4AEB-9DE2-13F37506EBEF}">
      <dgm:prSet/>
      <dgm:spPr/>
      <dgm:t>
        <a:bodyPr/>
        <a:lstStyle/>
        <a:p>
          <a:endParaRPr lang="en-US"/>
        </a:p>
      </dgm:t>
    </dgm:pt>
    <dgm:pt modelId="{F9E57D5F-60A5-4612-8455-D9FE836CA5C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dirty="0"/>
            <a:t>Variante Punto X/Y: columnas separadas para longitud y latitud. Sólo puntos.</a:t>
          </a:r>
          <a:endParaRPr lang="en-US" dirty="0"/>
        </a:p>
      </dgm:t>
    </dgm:pt>
    <dgm:pt modelId="{1CD92B34-9981-4787-9BDE-4E151AAF72EF}" type="parTrans" cxnId="{83818224-4821-4FBD-8132-A480EC634827}">
      <dgm:prSet/>
      <dgm:spPr/>
      <dgm:t>
        <a:bodyPr/>
        <a:lstStyle/>
        <a:p>
          <a:endParaRPr lang="en-US"/>
        </a:p>
      </dgm:t>
    </dgm:pt>
    <dgm:pt modelId="{50CF2F6B-88A5-4340-B808-12AC3B2AC009}" type="sibTrans" cxnId="{83818224-4821-4FBD-8132-A480EC634827}">
      <dgm:prSet/>
      <dgm:spPr/>
      <dgm:t>
        <a:bodyPr/>
        <a:lstStyle/>
        <a:p>
          <a:endParaRPr lang="en-US"/>
        </a:p>
      </dgm:t>
    </dgm:pt>
    <dgm:pt modelId="{8089DF04-1D83-49D0-8B37-E6D8D8BFE81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/>
            <a:t>Variante WKT: una sola columna con un constructor de geometría Point, LineString, Polygon, MultiPoint, MultiLineString, MultiPolygon, entre otros.</a:t>
          </a:r>
          <a:endParaRPr lang="en-US"/>
        </a:p>
      </dgm:t>
    </dgm:pt>
    <dgm:pt modelId="{0FEE28BE-D8A5-4E3B-8F16-EE960DE1D6DF}" type="parTrans" cxnId="{ADDFA538-64DC-4B15-A2A1-3B6AA69440D4}">
      <dgm:prSet/>
      <dgm:spPr/>
      <dgm:t>
        <a:bodyPr/>
        <a:lstStyle/>
        <a:p>
          <a:endParaRPr lang="en-US"/>
        </a:p>
      </dgm:t>
    </dgm:pt>
    <dgm:pt modelId="{CF5E135B-547D-4455-B118-AE928777D09D}" type="sibTrans" cxnId="{ADDFA538-64DC-4B15-A2A1-3B6AA69440D4}">
      <dgm:prSet/>
      <dgm:spPr/>
      <dgm:t>
        <a:bodyPr/>
        <a:lstStyle/>
        <a:p>
          <a:endParaRPr lang="en-US"/>
        </a:p>
      </dgm:t>
    </dgm:pt>
    <dgm:pt modelId="{7F5B1238-C2A7-4E3F-B997-D07E50D361E9}">
      <dgm:prSet custT="1"/>
      <dgm:spPr>
        <a:solidFill>
          <a:srgbClr val="E8EBF4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6680" tIns="53340" rIns="106680" bIns="5334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 err="1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GeoJSON</a:t>
          </a:r>
          <a:r>
            <a:rPr lang="es-MX" sz="2800" kern="1200" dirty="0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 (.</a:t>
          </a:r>
          <a:r>
            <a:rPr lang="es-MX" sz="2800" kern="1200" dirty="0" err="1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json</a:t>
          </a:r>
          <a:r>
            <a:rPr lang="es-MX" sz="2800" kern="1200" dirty="0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)</a:t>
          </a:r>
          <a:endParaRPr lang="en-US" sz="2800" kern="1200" dirty="0">
            <a:solidFill>
              <a:schemeClr val="tx2"/>
            </a:solidFill>
            <a:latin typeface="Aptos" panose="02110004020202020204"/>
            <a:ea typeface="+mn-ea"/>
            <a:cs typeface="+mn-cs"/>
          </a:endParaRPr>
        </a:p>
      </dgm:t>
    </dgm:pt>
    <dgm:pt modelId="{6354D19F-D691-4486-9086-AF79B5B4EDBB}" type="parTrans" cxnId="{DA03E749-6BEF-4A5C-8E68-D214E7454CB9}">
      <dgm:prSet/>
      <dgm:spPr/>
      <dgm:t>
        <a:bodyPr/>
        <a:lstStyle/>
        <a:p>
          <a:endParaRPr lang="en-US"/>
        </a:p>
      </dgm:t>
    </dgm:pt>
    <dgm:pt modelId="{AA5BC40A-85C8-4CF2-8A02-9942C8E1E3AE}" type="sibTrans" cxnId="{DA03E749-6BEF-4A5C-8E68-D214E7454CB9}">
      <dgm:prSet/>
      <dgm:spPr/>
      <dgm:t>
        <a:bodyPr/>
        <a:lstStyle/>
        <a:p>
          <a:endParaRPr lang="en-US"/>
        </a:p>
      </dgm:t>
    </dgm:pt>
    <dgm:pt modelId="{E5132465-1CA5-4BFA-965D-3AF92A4FE78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/>
            <a:t>Usa el estándar WKT</a:t>
          </a:r>
          <a:endParaRPr lang="en-US"/>
        </a:p>
      </dgm:t>
    </dgm:pt>
    <dgm:pt modelId="{B45D7F44-42EC-455D-BF76-68E1B0B2E41A}" type="parTrans" cxnId="{90DB6668-0B20-4885-84D1-8B45F34D9B08}">
      <dgm:prSet/>
      <dgm:spPr/>
      <dgm:t>
        <a:bodyPr/>
        <a:lstStyle/>
        <a:p>
          <a:endParaRPr lang="en-US"/>
        </a:p>
      </dgm:t>
    </dgm:pt>
    <dgm:pt modelId="{19233901-0BDA-4E81-9995-E68D227260DC}" type="sibTrans" cxnId="{90DB6668-0B20-4885-84D1-8B45F34D9B08}">
      <dgm:prSet/>
      <dgm:spPr/>
      <dgm:t>
        <a:bodyPr/>
        <a:lstStyle/>
        <a:p>
          <a:endParaRPr lang="en-US"/>
        </a:p>
      </dgm:t>
    </dgm:pt>
    <dgm:pt modelId="{A86663BE-F4D6-4CB1-B192-18C9F701BC70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/>
            <a:t>Simple, ligero y sencillo. Muy utilizado en apps web.</a:t>
          </a:r>
          <a:endParaRPr lang="en-US"/>
        </a:p>
      </dgm:t>
    </dgm:pt>
    <dgm:pt modelId="{5B3FB376-D780-4375-A1D3-9FD273731F4B}" type="parTrans" cxnId="{9283BDF0-418D-44D8-8699-E5321BD85AA0}">
      <dgm:prSet/>
      <dgm:spPr/>
      <dgm:t>
        <a:bodyPr/>
        <a:lstStyle/>
        <a:p>
          <a:endParaRPr lang="en-US"/>
        </a:p>
      </dgm:t>
    </dgm:pt>
    <dgm:pt modelId="{BBFDFE31-85FF-44EB-8ECA-5A8579817668}" type="sibTrans" cxnId="{9283BDF0-418D-44D8-8699-E5321BD85AA0}">
      <dgm:prSet/>
      <dgm:spPr/>
      <dgm:t>
        <a:bodyPr/>
        <a:lstStyle/>
        <a:p>
          <a:endParaRPr lang="en-US"/>
        </a:p>
      </dgm:t>
    </dgm:pt>
    <dgm:pt modelId="{96D5405D-3FF8-4F26-80E1-E54CE168182A}" type="pres">
      <dgm:prSet presAssocID="{44607868-E7FA-4AA0-9191-F5FD3327BFBD}" presName="Name0" presStyleCnt="0">
        <dgm:presLayoutVars>
          <dgm:dir/>
          <dgm:animLvl val="lvl"/>
          <dgm:resizeHandles val="exact"/>
        </dgm:presLayoutVars>
      </dgm:prSet>
      <dgm:spPr/>
    </dgm:pt>
    <dgm:pt modelId="{D283ED98-105E-4222-A28D-29C2125CE3D7}" type="pres">
      <dgm:prSet presAssocID="{FEEC7399-E322-432E-9B99-0BD916A2CB82}" presName="linNode" presStyleCnt="0"/>
      <dgm:spPr/>
    </dgm:pt>
    <dgm:pt modelId="{58ED4270-52AA-4AFB-B91A-4E6ECDFC6E2C}" type="pres">
      <dgm:prSet presAssocID="{FEEC7399-E322-432E-9B99-0BD916A2CB8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45E0F15-84FB-403A-B3D5-EE31CF8AF608}" type="pres">
      <dgm:prSet presAssocID="{FEEC7399-E322-432E-9B99-0BD916A2CB82}" presName="descendantText" presStyleLbl="alignAccFollowNode1" presStyleIdx="0" presStyleCnt="3">
        <dgm:presLayoutVars>
          <dgm:bulletEnabled val="1"/>
        </dgm:presLayoutVars>
      </dgm:prSet>
      <dgm:spPr/>
    </dgm:pt>
    <dgm:pt modelId="{54B0B315-8415-41CF-8F4E-5453620EBE25}" type="pres">
      <dgm:prSet presAssocID="{37A9AFFF-2970-426E-A316-E0CAECD59983}" presName="sp" presStyleCnt="0"/>
      <dgm:spPr/>
    </dgm:pt>
    <dgm:pt modelId="{02ED049A-E444-4DA6-9333-9317DC2BC639}" type="pres">
      <dgm:prSet presAssocID="{EF46950D-516D-40B1-AF59-B72EE5369502}" presName="linNode" presStyleCnt="0"/>
      <dgm:spPr/>
    </dgm:pt>
    <dgm:pt modelId="{42AA0907-DF26-4A8C-B285-E73B8BA25267}" type="pres">
      <dgm:prSet presAssocID="{EF46950D-516D-40B1-AF59-B72EE5369502}" presName="parentText" presStyleLbl="node1" presStyleIdx="1" presStyleCnt="3">
        <dgm:presLayoutVars>
          <dgm:chMax val="1"/>
          <dgm:bulletEnabled val="1"/>
        </dgm:presLayoutVars>
      </dgm:prSet>
      <dgm:spPr>
        <a:xfrm>
          <a:off x="0" y="1474525"/>
          <a:ext cx="2521458" cy="1402286"/>
        </a:xfrm>
        <a:prstGeom prst="roundRect">
          <a:avLst/>
        </a:prstGeom>
      </dgm:spPr>
    </dgm:pt>
    <dgm:pt modelId="{F1052B4E-84DB-4357-A2BA-1E49A15535FB}" type="pres">
      <dgm:prSet presAssocID="{EF46950D-516D-40B1-AF59-B72EE5369502}" presName="descendantText" presStyleLbl="alignAccFollowNode1" presStyleIdx="1" presStyleCnt="3">
        <dgm:presLayoutVars>
          <dgm:bulletEnabled val="1"/>
        </dgm:presLayoutVars>
      </dgm:prSet>
      <dgm:spPr/>
    </dgm:pt>
    <dgm:pt modelId="{0C6BF1E5-CB1F-467A-9AA4-E19878B05D8E}" type="pres">
      <dgm:prSet presAssocID="{4A6E4BA8-FB87-4CE8-AAC0-D3ECEEEA497C}" presName="sp" presStyleCnt="0"/>
      <dgm:spPr/>
    </dgm:pt>
    <dgm:pt modelId="{844C983D-39E8-4BF2-BB1C-CC776E7F4F30}" type="pres">
      <dgm:prSet presAssocID="{7F5B1238-C2A7-4E3F-B997-D07E50D361E9}" presName="linNode" presStyleCnt="0"/>
      <dgm:spPr/>
    </dgm:pt>
    <dgm:pt modelId="{06C93B45-8D2C-43BF-A4BF-EBA17090A88D}" type="pres">
      <dgm:prSet presAssocID="{7F5B1238-C2A7-4E3F-B997-D07E50D361E9}" presName="parentText" presStyleLbl="node1" presStyleIdx="2" presStyleCnt="3">
        <dgm:presLayoutVars>
          <dgm:chMax val="1"/>
          <dgm:bulletEnabled val="1"/>
        </dgm:presLayoutVars>
      </dgm:prSet>
      <dgm:spPr>
        <a:xfrm>
          <a:off x="0" y="2946926"/>
          <a:ext cx="2521458" cy="1402286"/>
        </a:xfrm>
        <a:prstGeom prst="roundRect">
          <a:avLst/>
        </a:prstGeom>
      </dgm:spPr>
    </dgm:pt>
    <dgm:pt modelId="{DB0B08BC-CBDE-44BD-AF12-4635D254C284}" type="pres">
      <dgm:prSet presAssocID="{7F5B1238-C2A7-4E3F-B997-D07E50D361E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C0B1605-1957-40FF-B7FF-526BE04E7582}" type="presOf" srcId="{F9E57D5F-60A5-4612-8455-D9FE836CA5C9}" destId="{F1052B4E-84DB-4357-A2BA-1E49A15535FB}" srcOrd="0" destOrd="0" presId="urn:microsoft.com/office/officeart/2005/8/layout/vList5"/>
    <dgm:cxn modelId="{8F3F3916-5197-455A-A714-755E11B6F6E7}" type="presOf" srcId="{CD433B08-5448-46B8-BF6F-73F328E6E80B}" destId="{E45E0F15-84FB-403A-B3D5-EE31CF8AF608}" srcOrd="0" destOrd="2" presId="urn:microsoft.com/office/officeart/2005/8/layout/vList5"/>
    <dgm:cxn modelId="{AD96BC1A-63E2-4BB2-A7BD-4C99218583F2}" type="presOf" srcId="{7F5B1238-C2A7-4E3F-B997-D07E50D361E9}" destId="{06C93B45-8D2C-43BF-A4BF-EBA17090A88D}" srcOrd="0" destOrd="0" presId="urn:microsoft.com/office/officeart/2005/8/layout/vList5"/>
    <dgm:cxn modelId="{20D1F61D-3397-4699-A678-C864EAB1F2B0}" srcId="{FEEC7399-E322-432E-9B99-0BD916A2CB82}" destId="{0A8BD7E2-95C7-418C-A88F-70345A1EBDE7}" srcOrd="0" destOrd="0" parTransId="{F1BD75E2-E3F8-4F6E-8F11-849E13D122D1}" sibTransId="{FA71C1E4-1645-49AE-ABB7-A043458970FC}"/>
    <dgm:cxn modelId="{83818224-4821-4FBD-8132-A480EC634827}" srcId="{EF46950D-516D-40B1-AF59-B72EE5369502}" destId="{F9E57D5F-60A5-4612-8455-D9FE836CA5C9}" srcOrd="0" destOrd="0" parTransId="{1CD92B34-9981-4787-9BDE-4E151AAF72EF}" sibTransId="{50CF2F6B-88A5-4340-B808-12AC3B2AC009}"/>
    <dgm:cxn modelId="{96FDE52A-0B9F-4AAD-9224-812D7368F7E7}" srcId="{44607868-E7FA-4AA0-9191-F5FD3327BFBD}" destId="{FEEC7399-E322-432E-9B99-0BD916A2CB82}" srcOrd="0" destOrd="0" parTransId="{5B8B5974-8E37-4A23-BC43-A6636D9D9FCA}" sibTransId="{37A9AFFF-2970-426E-A316-E0CAECD59983}"/>
    <dgm:cxn modelId="{ADDFA538-64DC-4B15-A2A1-3B6AA69440D4}" srcId="{EF46950D-516D-40B1-AF59-B72EE5369502}" destId="{8089DF04-1D83-49D0-8B37-E6D8D8BFE81B}" srcOrd="1" destOrd="0" parTransId="{0FEE28BE-D8A5-4E3B-8F16-EE960DE1D6DF}" sibTransId="{CF5E135B-547D-4455-B118-AE928777D09D}"/>
    <dgm:cxn modelId="{CC3CC445-247E-4C5A-AFFB-1CC5C3B76365}" type="presOf" srcId="{8089DF04-1D83-49D0-8B37-E6D8D8BFE81B}" destId="{F1052B4E-84DB-4357-A2BA-1E49A15535FB}" srcOrd="0" destOrd="1" presId="urn:microsoft.com/office/officeart/2005/8/layout/vList5"/>
    <dgm:cxn modelId="{90DB6668-0B20-4885-84D1-8B45F34D9B08}" srcId="{7F5B1238-C2A7-4E3F-B997-D07E50D361E9}" destId="{E5132465-1CA5-4BFA-965D-3AF92A4FE784}" srcOrd="0" destOrd="0" parTransId="{B45D7F44-42EC-455D-BF76-68E1B0B2E41A}" sibTransId="{19233901-0BDA-4E81-9995-E68D227260DC}"/>
    <dgm:cxn modelId="{DA03E749-6BEF-4A5C-8E68-D214E7454CB9}" srcId="{44607868-E7FA-4AA0-9191-F5FD3327BFBD}" destId="{7F5B1238-C2A7-4E3F-B997-D07E50D361E9}" srcOrd="2" destOrd="0" parTransId="{6354D19F-D691-4486-9086-AF79B5B4EDBB}" sibTransId="{AA5BC40A-85C8-4CF2-8A02-9942C8E1E3AE}"/>
    <dgm:cxn modelId="{ACFAA159-F53D-45D4-879E-F0E36BD58883}" srcId="{FEEC7399-E322-432E-9B99-0BD916A2CB82}" destId="{42BABBC9-6717-4BFB-8473-B86651E057FD}" srcOrd="1" destOrd="0" parTransId="{5712D091-A84A-41A5-BFF6-82450F47F261}" sibTransId="{86F88999-4E1A-4D36-8E60-2D6867469C75}"/>
    <dgm:cxn modelId="{D1940B7A-7E13-4B95-A2B6-C63D6580F301}" type="presOf" srcId="{E5132465-1CA5-4BFA-965D-3AF92A4FE784}" destId="{DB0B08BC-CBDE-44BD-AF12-4635D254C284}" srcOrd="0" destOrd="0" presId="urn:microsoft.com/office/officeart/2005/8/layout/vList5"/>
    <dgm:cxn modelId="{76D11C80-700B-4AEB-9DE2-13F37506EBEF}" srcId="{44607868-E7FA-4AA0-9191-F5FD3327BFBD}" destId="{EF46950D-516D-40B1-AF59-B72EE5369502}" srcOrd="1" destOrd="0" parTransId="{05336009-AA67-4D14-B799-389BBF7CB3FE}" sibTransId="{4A6E4BA8-FB87-4CE8-AAC0-D3ECEEEA497C}"/>
    <dgm:cxn modelId="{733D5080-A1EB-4115-8E8C-EF4E14CF45EF}" type="presOf" srcId="{44607868-E7FA-4AA0-9191-F5FD3327BFBD}" destId="{96D5405D-3FF8-4F26-80E1-E54CE168182A}" srcOrd="0" destOrd="0" presId="urn:microsoft.com/office/officeart/2005/8/layout/vList5"/>
    <dgm:cxn modelId="{769D71AA-76D8-43B8-B043-127A8FAB9E23}" type="presOf" srcId="{A86663BE-F4D6-4CB1-B192-18C9F701BC70}" destId="{DB0B08BC-CBDE-44BD-AF12-4635D254C284}" srcOrd="0" destOrd="1" presId="urn:microsoft.com/office/officeart/2005/8/layout/vList5"/>
    <dgm:cxn modelId="{46D39CAC-E0E5-448D-B329-7A85F6B853EA}" type="presOf" srcId="{0A8BD7E2-95C7-418C-A88F-70345A1EBDE7}" destId="{E45E0F15-84FB-403A-B3D5-EE31CF8AF608}" srcOrd="0" destOrd="0" presId="urn:microsoft.com/office/officeart/2005/8/layout/vList5"/>
    <dgm:cxn modelId="{06533DBA-6223-48C4-A961-B7FDCC9193B8}" type="presOf" srcId="{A4893DD9-8350-49A4-AFC6-B39E35C1B419}" destId="{E45E0F15-84FB-403A-B3D5-EE31CF8AF608}" srcOrd="0" destOrd="3" presId="urn:microsoft.com/office/officeart/2005/8/layout/vList5"/>
    <dgm:cxn modelId="{25512DCC-2096-4334-8896-B6A4359586D3}" type="presOf" srcId="{EF46950D-516D-40B1-AF59-B72EE5369502}" destId="{42AA0907-DF26-4A8C-B285-E73B8BA25267}" srcOrd="0" destOrd="0" presId="urn:microsoft.com/office/officeart/2005/8/layout/vList5"/>
    <dgm:cxn modelId="{8AD90AD7-C6C6-40BA-8E0D-7677421713E7}" type="presOf" srcId="{FEEC7399-E322-432E-9B99-0BD916A2CB82}" destId="{58ED4270-52AA-4AFB-B91A-4E6ECDFC6E2C}" srcOrd="0" destOrd="0" presId="urn:microsoft.com/office/officeart/2005/8/layout/vList5"/>
    <dgm:cxn modelId="{D670C7D7-BCB0-4428-8337-180FEC5A1812}" srcId="{FEEC7399-E322-432E-9B99-0BD916A2CB82}" destId="{A4893DD9-8350-49A4-AFC6-B39E35C1B419}" srcOrd="3" destOrd="0" parTransId="{1D91F5DF-0C2B-4903-95A2-C11DF961B31A}" sibTransId="{94A4D154-AA69-4BD7-9ED0-D4028922E448}"/>
    <dgm:cxn modelId="{C4C744DE-83BB-4748-B8C0-80CED61D8FB5}" srcId="{FEEC7399-E322-432E-9B99-0BD916A2CB82}" destId="{CD433B08-5448-46B8-BF6F-73F328E6E80B}" srcOrd="2" destOrd="0" parTransId="{E9DF654C-FDA8-4C61-A745-496C319DC3B0}" sibTransId="{68A27AF5-A04D-457F-9320-DFBCC1058CCE}"/>
    <dgm:cxn modelId="{716C99EA-CC97-4C9F-811F-8984C2AACEA0}" type="presOf" srcId="{42BABBC9-6717-4BFB-8473-B86651E057FD}" destId="{E45E0F15-84FB-403A-B3D5-EE31CF8AF608}" srcOrd="0" destOrd="1" presId="urn:microsoft.com/office/officeart/2005/8/layout/vList5"/>
    <dgm:cxn modelId="{9283BDF0-418D-44D8-8699-E5321BD85AA0}" srcId="{7F5B1238-C2A7-4E3F-B997-D07E50D361E9}" destId="{A86663BE-F4D6-4CB1-B192-18C9F701BC70}" srcOrd="1" destOrd="0" parTransId="{5B3FB376-D780-4375-A1D3-9FD273731F4B}" sibTransId="{BBFDFE31-85FF-44EB-8ECA-5A8579817668}"/>
    <dgm:cxn modelId="{4A5496FF-41AD-43D2-A6A7-C88E74970006}" type="presParOf" srcId="{96D5405D-3FF8-4F26-80E1-E54CE168182A}" destId="{D283ED98-105E-4222-A28D-29C2125CE3D7}" srcOrd="0" destOrd="0" presId="urn:microsoft.com/office/officeart/2005/8/layout/vList5"/>
    <dgm:cxn modelId="{312AA6C3-D858-4C2D-BB20-99B1D95492CD}" type="presParOf" srcId="{D283ED98-105E-4222-A28D-29C2125CE3D7}" destId="{58ED4270-52AA-4AFB-B91A-4E6ECDFC6E2C}" srcOrd="0" destOrd="0" presId="urn:microsoft.com/office/officeart/2005/8/layout/vList5"/>
    <dgm:cxn modelId="{4C49B181-37A4-45E2-B8F3-420ACA8A6286}" type="presParOf" srcId="{D283ED98-105E-4222-A28D-29C2125CE3D7}" destId="{E45E0F15-84FB-403A-B3D5-EE31CF8AF608}" srcOrd="1" destOrd="0" presId="urn:microsoft.com/office/officeart/2005/8/layout/vList5"/>
    <dgm:cxn modelId="{6F0C46C8-9AF2-419C-A83D-293FD3C897D4}" type="presParOf" srcId="{96D5405D-3FF8-4F26-80E1-E54CE168182A}" destId="{54B0B315-8415-41CF-8F4E-5453620EBE25}" srcOrd="1" destOrd="0" presId="urn:microsoft.com/office/officeart/2005/8/layout/vList5"/>
    <dgm:cxn modelId="{AEC2B8FA-7EC1-432B-9A97-B7E339DC6631}" type="presParOf" srcId="{96D5405D-3FF8-4F26-80E1-E54CE168182A}" destId="{02ED049A-E444-4DA6-9333-9317DC2BC639}" srcOrd="2" destOrd="0" presId="urn:microsoft.com/office/officeart/2005/8/layout/vList5"/>
    <dgm:cxn modelId="{FDFB04E5-97C0-489C-8698-49E65E8E6FDF}" type="presParOf" srcId="{02ED049A-E444-4DA6-9333-9317DC2BC639}" destId="{42AA0907-DF26-4A8C-B285-E73B8BA25267}" srcOrd="0" destOrd="0" presId="urn:microsoft.com/office/officeart/2005/8/layout/vList5"/>
    <dgm:cxn modelId="{4AB429E9-6B83-4867-8A6F-548F179EA7AB}" type="presParOf" srcId="{02ED049A-E444-4DA6-9333-9317DC2BC639}" destId="{F1052B4E-84DB-4357-A2BA-1E49A15535FB}" srcOrd="1" destOrd="0" presId="urn:microsoft.com/office/officeart/2005/8/layout/vList5"/>
    <dgm:cxn modelId="{2022174F-A1B6-4CC1-ACD1-73A4C5333D18}" type="presParOf" srcId="{96D5405D-3FF8-4F26-80E1-E54CE168182A}" destId="{0C6BF1E5-CB1F-467A-9AA4-E19878B05D8E}" srcOrd="3" destOrd="0" presId="urn:microsoft.com/office/officeart/2005/8/layout/vList5"/>
    <dgm:cxn modelId="{31837FE9-BD2A-4C52-BC67-A19964070D3F}" type="presParOf" srcId="{96D5405D-3FF8-4F26-80E1-E54CE168182A}" destId="{844C983D-39E8-4BF2-BB1C-CC776E7F4F30}" srcOrd="4" destOrd="0" presId="urn:microsoft.com/office/officeart/2005/8/layout/vList5"/>
    <dgm:cxn modelId="{9A1F643E-2881-4CB2-B765-AF87822257D4}" type="presParOf" srcId="{844C983D-39E8-4BF2-BB1C-CC776E7F4F30}" destId="{06C93B45-8D2C-43BF-A4BF-EBA17090A88D}" srcOrd="0" destOrd="0" presId="urn:microsoft.com/office/officeart/2005/8/layout/vList5"/>
    <dgm:cxn modelId="{3B4840B1-61A3-4581-A10E-1379C1057369}" type="presParOf" srcId="{844C983D-39E8-4BF2-BB1C-CC776E7F4F30}" destId="{DB0B08BC-CBDE-44BD-AF12-4635D254C2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E0F15-84FB-403A-B3D5-EE31CF8AF608}">
      <dsp:nvSpPr>
        <dsp:cNvPr id="0" name=""/>
        <dsp:cNvSpPr/>
      </dsp:nvSpPr>
      <dsp:spPr>
        <a:xfrm rot="5400000">
          <a:off x="4106273" y="-1418208"/>
          <a:ext cx="1312961" cy="4482592"/>
        </a:xfrm>
        <a:prstGeom prst="round2Same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.shp: guarda las entidades geométricas de los objetos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.shx: guarda el índice de las entidades geométricas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.</a:t>
          </a:r>
          <a:r>
            <a:rPr lang="es-MX" sz="1400" kern="1200" dirty="0" err="1"/>
            <a:t>dbf</a:t>
          </a:r>
          <a:r>
            <a:rPr lang="es-MX" sz="1400" kern="1200" dirty="0"/>
            <a:t>: guarda los atributos de cada entidad geométrica. Base de datos </a:t>
          </a:r>
          <a:r>
            <a:rPr lang="es-MX" sz="1400" kern="1200" dirty="0" err="1"/>
            <a:t>dBASE</a:t>
          </a:r>
          <a:r>
            <a:rPr lang="es-MX" sz="1400" kern="1200" dirty="0"/>
            <a:t>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Otros</a:t>
          </a:r>
          <a:endParaRPr lang="en-US" sz="1400" kern="1200" dirty="0"/>
        </a:p>
      </dsp:txBody>
      <dsp:txXfrm rot="-5400000">
        <a:off x="2521458" y="230700"/>
        <a:ext cx="4418499" cy="1184775"/>
      </dsp:txXfrm>
    </dsp:sp>
    <dsp:sp modelId="{58ED4270-52AA-4AFB-B91A-4E6ECDFC6E2C}">
      <dsp:nvSpPr>
        <dsp:cNvPr id="0" name=""/>
        <dsp:cNvSpPr/>
      </dsp:nvSpPr>
      <dsp:spPr>
        <a:xfrm>
          <a:off x="0" y="2486"/>
          <a:ext cx="2521458" cy="1641202"/>
        </a:xfrm>
        <a:prstGeom prst="roundRect">
          <a:avLst/>
        </a:prstGeom>
        <a:solidFill>
          <a:srgbClr val="E8EBF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 err="1">
              <a:solidFill>
                <a:srgbClr val="0E2841"/>
              </a:solidFill>
              <a:latin typeface="Aptos" panose="02110004020202020204"/>
              <a:ea typeface="+mn-ea"/>
              <a:cs typeface="+mn-cs"/>
            </a:rPr>
            <a:t>Shapefile</a:t>
          </a:r>
          <a:r>
            <a:rPr lang="es-MX" sz="2800" kern="1200" dirty="0">
              <a:solidFill>
                <a:srgbClr val="0E2841"/>
              </a:solidFill>
              <a:latin typeface="Aptos" panose="02110004020202020204"/>
              <a:ea typeface="+mn-ea"/>
              <a:cs typeface="+mn-cs"/>
            </a:rPr>
            <a:t> (.</a:t>
          </a:r>
          <a:r>
            <a:rPr lang="es-MX" sz="2800" kern="1200" dirty="0" err="1">
              <a:solidFill>
                <a:srgbClr val="0E2841"/>
              </a:solidFill>
              <a:latin typeface="Aptos" panose="02110004020202020204"/>
              <a:ea typeface="+mn-ea"/>
              <a:cs typeface="+mn-cs"/>
            </a:rPr>
            <a:t>shp</a:t>
          </a:r>
          <a:r>
            <a:rPr lang="es-MX" sz="2800" kern="1200" dirty="0">
              <a:solidFill>
                <a:srgbClr val="0E2841"/>
              </a:solidFill>
              <a:latin typeface="Aptos" panose="02110004020202020204"/>
              <a:ea typeface="+mn-ea"/>
              <a:cs typeface="+mn-cs"/>
            </a:rPr>
            <a:t>)</a:t>
          </a:r>
          <a:endParaRPr lang="en-US" sz="2800" kern="1200" dirty="0">
            <a:solidFill>
              <a:srgbClr val="0E2841"/>
            </a:solidFill>
            <a:latin typeface="Aptos" panose="02110004020202020204"/>
            <a:ea typeface="+mn-ea"/>
            <a:cs typeface="+mn-cs"/>
          </a:endParaRPr>
        </a:p>
      </dsp:txBody>
      <dsp:txXfrm>
        <a:off x="80117" y="82603"/>
        <a:ext cx="2361224" cy="1480968"/>
      </dsp:txXfrm>
    </dsp:sp>
    <dsp:sp modelId="{F1052B4E-84DB-4357-A2BA-1E49A15535FB}">
      <dsp:nvSpPr>
        <dsp:cNvPr id="0" name=""/>
        <dsp:cNvSpPr/>
      </dsp:nvSpPr>
      <dsp:spPr>
        <a:xfrm rot="5400000">
          <a:off x="4106273" y="305054"/>
          <a:ext cx="1312961" cy="4482592"/>
        </a:xfrm>
        <a:prstGeom prst="round2Same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Variante Punto X/Y: columnas separadas para longitud y latitud. Sólo puntos.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Variante WKT: una sola columna con un constructor de geometría Point, LineString, Polygon, MultiPoint, MultiLineString, MultiPolygon, entre otros.</a:t>
          </a:r>
          <a:endParaRPr lang="en-US" sz="1400" kern="1200"/>
        </a:p>
      </dsp:txBody>
      <dsp:txXfrm rot="-5400000">
        <a:off x="2521458" y="1953963"/>
        <a:ext cx="4418499" cy="1184775"/>
      </dsp:txXfrm>
    </dsp:sp>
    <dsp:sp modelId="{42AA0907-DF26-4A8C-B285-E73B8BA25267}">
      <dsp:nvSpPr>
        <dsp:cNvPr id="0" name=""/>
        <dsp:cNvSpPr/>
      </dsp:nvSpPr>
      <dsp:spPr>
        <a:xfrm>
          <a:off x="0" y="1725748"/>
          <a:ext cx="2521458" cy="1641202"/>
        </a:xfrm>
        <a:prstGeom prst="roundRect">
          <a:avLst/>
        </a:prstGeom>
        <a:solidFill>
          <a:srgbClr val="E8EBF4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CSV/</a:t>
          </a:r>
          <a:r>
            <a:rPr lang="es-MX" sz="2800" kern="1200" dirty="0" err="1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GeoCSV</a:t>
          </a:r>
          <a:r>
            <a:rPr lang="es-MX" sz="2800" kern="1200" dirty="0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 (.</a:t>
          </a:r>
          <a:r>
            <a:rPr lang="es-MX" sz="2800" kern="1200" dirty="0" err="1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csv</a:t>
          </a:r>
          <a:r>
            <a:rPr lang="es-MX" sz="2800" kern="1200" dirty="0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)</a:t>
          </a:r>
          <a:endParaRPr lang="en-US" sz="2800" kern="1200" dirty="0">
            <a:solidFill>
              <a:schemeClr val="tx2"/>
            </a:solidFill>
            <a:latin typeface="Aptos" panose="02110004020202020204"/>
            <a:ea typeface="+mn-ea"/>
            <a:cs typeface="+mn-cs"/>
          </a:endParaRPr>
        </a:p>
      </dsp:txBody>
      <dsp:txXfrm>
        <a:off x="80117" y="1805865"/>
        <a:ext cx="2361224" cy="1480968"/>
      </dsp:txXfrm>
    </dsp:sp>
    <dsp:sp modelId="{DB0B08BC-CBDE-44BD-AF12-4635D254C284}">
      <dsp:nvSpPr>
        <dsp:cNvPr id="0" name=""/>
        <dsp:cNvSpPr/>
      </dsp:nvSpPr>
      <dsp:spPr>
        <a:xfrm rot="5400000">
          <a:off x="4106273" y="2028316"/>
          <a:ext cx="1312961" cy="4482592"/>
        </a:xfrm>
        <a:prstGeom prst="round2Same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Usa el estándar WKT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Simple, ligero y sencillo. Muy utilizado en apps web.</a:t>
          </a:r>
          <a:endParaRPr lang="en-US" sz="1400" kern="1200"/>
        </a:p>
      </dsp:txBody>
      <dsp:txXfrm rot="-5400000">
        <a:off x="2521458" y="3677225"/>
        <a:ext cx="4418499" cy="1184775"/>
      </dsp:txXfrm>
    </dsp:sp>
    <dsp:sp modelId="{06C93B45-8D2C-43BF-A4BF-EBA17090A88D}">
      <dsp:nvSpPr>
        <dsp:cNvPr id="0" name=""/>
        <dsp:cNvSpPr/>
      </dsp:nvSpPr>
      <dsp:spPr>
        <a:xfrm>
          <a:off x="0" y="3449011"/>
          <a:ext cx="2521458" cy="1641202"/>
        </a:xfrm>
        <a:prstGeom prst="roundRect">
          <a:avLst/>
        </a:prstGeom>
        <a:solidFill>
          <a:srgbClr val="E8EBF4"/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 err="1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GeoJSON</a:t>
          </a:r>
          <a:r>
            <a:rPr lang="es-MX" sz="2800" kern="1200" dirty="0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 (.</a:t>
          </a:r>
          <a:r>
            <a:rPr lang="es-MX" sz="2800" kern="1200" dirty="0" err="1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json</a:t>
          </a:r>
          <a:r>
            <a:rPr lang="es-MX" sz="2800" kern="1200" dirty="0">
              <a:solidFill>
                <a:schemeClr val="tx2"/>
              </a:solidFill>
              <a:latin typeface="Aptos" panose="02110004020202020204"/>
              <a:ea typeface="+mn-ea"/>
              <a:cs typeface="+mn-cs"/>
            </a:rPr>
            <a:t>)</a:t>
          </a:r>
          <a:endParaRPr lang="en-US" sz="2800" kern="1200" dirty="0">
            <a:solidFill>
              <a:schemeClr val="tx2"/>
            </a:solidFill>
            <a:latin typeface="Aptos" panose="02110004020202020204"/>
            <a:ea typeface="+mn-ea"/>
            <a:cs typeface="+mn-cs"/>
          </a:endParaRPr>
        </a:p>
      </dsp:txBody>
      <dsp:txXfrm>
        <a:off x="80117" y="3529128"/>
        <a:ext cx="2361224" cy="1480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4AD50-3918-415F-A4EB-EE3B6E81232C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BFD86-B9F2-4872-B67F-DA7BC1C100F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0968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322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0622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3722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939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611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4018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1911-4A4B-4EFF-B7CC-313C8A049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B6262-FDA0-3F21-494D-7666D4165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1C266-B9D1-433C-F897-C2A89576C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29879-F94B-6500-73B1-84B93D17B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3695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053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3626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Conceptos espaciales complejos:</a:t>
            </a:r>
          </a:p>
          <a:p>
            <a:r>
              <a:rPr lang="es-MX" dirty="0"/>
              <a:t>-Ubicaciones</a:t>
            </a:r>
          </a:p>
          <a:p>
            <a:r>
              <a:rPr lang="es-MX" dirty="0"/>
              <a:t>-Cerca de, enseguida de</a:t>
            </a:r>
          </a:p>
          <a:p>
            <a:r>
              <a:rPr lang="es-MX" dirty="0"/>
              <a:t>-Ruta más corta, rutas alternas</a:t>
            </a:r>
          </a:p>
          <a:p>
            <a:r>
              <a:rPr lang="es-MX" dirty="0"/>
              <a:t>Zoom </a:t>
            </a:r>
            <a:r>
              <a:rPr lang="es-MX" dirty="0" err="1"/>
              <a:t>out</a:t>
            </a:r>
            <a:r>
              <a:rPr lang="es-MX" dirty="0"/>
              <a:t> -&gt; Urbanización, diseño, de carreteras, áreas verdes, zonas de riesgo ante un evento catastrófico, imágenes satélite sequía, </a:t>
            </a:r>
            <a:r>
              <a:rPr lang="es-MX" dirty="0" err="1"/>
              <a:t>etc</a:t>
            </a:r>
            <a:endParaRPr lang="es-MX" dirty="0"/>
          </a:p>
          <a:p>
            <a:r>
              <a:rPr lang="es-MX" dirty="0"/>
              <a:t>Finalmente -&gt;Toma de decisiones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2175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68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 la necesidad de analizar estos fenómenos, surgen los SIG 1960´s</a:t>
            </a:r>
          </a:p>
          <a:p>
            <a:r>
              <a:rPr lang="es-MX" dirty="0"/>
              <a:t>Comúnmente se refieren al software, pero consta de 5 elementos</a:t>
            </a:r>
          </a:p>
          <a:p>
            <a:r>
              <a:rPr lang="es-MX" dirty="0"/>
              <a:t>Personal especializado: se unen varias disciplinas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4272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Abstracción de la realidad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8422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1837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Formato </a:t>
            </a:r>
            <a:r>
              <a:rPr lang="es-MX" dirty="0" err="1"/>
              <a:t>multiarchivo</a:t>
            </a:r>
            <a:endParaRPr lang="es-MX" dirty="0"/>
          </a:p>
          <a:p>
            <a:r>
              <a:rPr lang="es-MX" dirty="0" err="1"/>
              <a:t>GeoTIFF</a:t>
            </a:r>
            <a:r>
              <a:rPr lang="es-MX" dirty="0"/>
              <a:t>: imagen. NASA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6577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SHP Formato </a:t>
            </a:r>
            <a:r>
              <a:rPr lang="es-MX" dirty="0" err="1"/>
              <a:t>multiarchivo</a:t>
            </a: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KML, KMZ -&gt; Google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FD86-B9F2-4872-B67F-DA7BC1C100F9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723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E629-6263-2C36-79BA-EB51EBA81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AEB2B-5E05-3E4E-EB12-7B11A7843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39779-22F2-0C98-346F-7FFAFE59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B4AD5-040F-EE8E-D510-C9FEF34F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77F74-359C-3EFF-3666-1BC0AEDE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774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5A32-F6ED-567E-A3DF-5052F729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71986-9FAB-3788-9996-EC6C9C93C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1FC0D-92DC-D506-DBA0-07F8FD31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FB4FA-7FEB-B1A5-D395-CF85076F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DED9-D335-6B6F-F00A-4A693E59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145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4061BD-73D5-CDCD-C2E4-41149A0A0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0C549-DE25-ED9E-4587-828680E25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287E0-82DF-7F17-8CC8-86C0C61D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B7C2-25D3-269D-5575-770BED01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BEC7A-BF70-7893-129E-425E97E5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981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4340-51CB-50A1-55FD-11341965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64403-DCFD-6D14-B1D4-B50B26F9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D03D-E62E-CC32-5905-D323656E1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185C4-1BDA-0EBF-8299-2616942B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CD963-95E7-5F45-656E-925B1766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11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1F4D2-FCF4-A49B-FF3F-AE18E24F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97B37-458A-211F-07D5-05AC7C6F6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CA570-7326-B63D-817C-5B69E9EB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29D59-4A2F-E7F8-EAE3-444FC9D7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2CAEE-F77F-62C0-755A-2230678B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824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477DE-C297-F932-7474-3F9BDE9F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4DFFF-2628-610F-12A4-7AF632FF0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DDBE4-A955-571D-963D-18C6149BF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98976-E9C0-E551-60EA-4DE7F19A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58C1B-18F8-E8DF-37E9-97897017B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BB540-016E-C0D8-0D46-97720B10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815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46FC-A02A-A6C6-4D54-0A1D08903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F1720-3C76-D3BC-2A7C-B5AE5937B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8BC78-6C7F-6CC6-F4D1-B123ACF10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2BC9C-7BA0-55A4-5C98-BA2742D8D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39376-015F-860F-B693-AC03A4FA6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7AF26-604B-FAE5-BFDF-D1893E91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6EC576-C9C5-7094-9231-B96D6850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275F1-E5C4-8D5B-52A1-A104B85A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00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DBEE-F559-1483-8B6C-598BED0D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F3702A-FA22-3EEA-47CA-002C06D6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918C7-7A78-A29C-4D38-D42FA6ADD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3F74F-40D1-05F5-B3AD-99CA9760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389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3FA0A-359C-0793-8DB4-A8415951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FBE1-E41C-0AD3-ABCD-D9860CD50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0CECD-D27A-89D3-BDEE-C68D0499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746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2A89-C8B5-27CA-D40F-A529DC30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AEF0E-1FA8-B503-C6A4-64DA3F41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E5AAD-11B2-3591-DF62-4F33B677E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90FB3-5412-1F26-26E3-F26E92F0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54648-F774-7E67-DAFE-89D25B84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6DE24-9D20-D0EB-8465-02E0315E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657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C340-4757-42C8-E240-15152730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960FC-AFAE-BBE0-35A6-9F4114AE0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E1CA5-7A7D-46FE-D289-6F689CAA3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F073D-B5C9-BFB5-D01D-372D30511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21AEE-E2FB-F737-B5AC-A67B0488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53DF1-04B4-BF93-5AA1-702A0AD7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868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B8CA08-EC7D-E7E1-7172-089263B4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55F1-CA23-532D-43A1-C7D20B55D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A44C3-801C-4D73-4020-40C05C6EB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9FD383-A6B7-46DC-B0DF-689C5EA2ED20}" type="datetimeFigureOut">
              <a:rPr lang="es-MX" smtClean="0"/>
              <a:t>02/10/2025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017EB-1DEF-369A-CBF4-B9C9D20FC1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3CDA7-6686-6C34-36F4-326622602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02AF3A-55ED-46CC-9C04-EFE33EBC5C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645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folders/1zjvWM1yodmmI_djBZlxz0zGi8aAm_mkp?usp=sharing" TargetMode="Externa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gis-org.fossee.in/featur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colab.research.google.com/drive/1Fv7LD1ez6TZnN7XZ7w0H7a7buAPDw8XP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QYW20RPYIia-Yx-D6h9x0_r4_eYnai5e?usp=sharing" TargetMode="External"/><Relationship Id="rId5" Type="http://schemas.openxmlformats.org/officeDocument/2006/relationships/hyperlink" Target="https://colab.research.google.com/drive/1QYW20RPYIia-Yx-D6h9x0_r4_eYnai5e#scrollTo=hTFfPFb0SfHm" TargetMode="External"/><Relationship Id="rId4" Type="http://schemas.openxmlformats.org/officeDocument/2006/relationships/hyperlink" Target="https://logos-world.net/python-log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trogeo.org.mx/" TargetMode="External"/><Relationship Id="rId7" Type="http://schemas.openxmlformats.org/officeDocument/2006/relationships/hyperlink" Target="https://www.gob.mx/conapo/documentos/indices-de-marginacion-2020-284372" TargetMode="External"/><Relationship Id="rId2" Type="http://schemas.openxmlformats.org/officeDocument/2006/relationships/hyperlink" Target="https://centrogeo.repositorioinstitucional.mx/jspu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visualization.github.io/folium/latest/getting_started.html" TargetMode="External"/><Relationship Id="rId5" Type="http://schemas.openxmlformats.org/officeDocument/2006/relationships/hyperlink" Target="https://geopandas.org/en/stable/docs.html" TargetMode="External"/><Relationship Id="rId4" Type="http://schemas.openxmlformats.org/officeDocument/2006/relationships/hyperlink" Target="https://docs.qgis.org/3.40/es/docs/gentle_gis_introduction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12" Type="http://schemas.openxmlformats.org/officeDocument/2006/relationships/image" Target="../media/image12.sv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19" Type="http://schemas.openxmlformats.org/officeDocument/2006/relationships/image" Target="../media/image19.sv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world-earth-planet-globe-map-1301744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hyperlink" Target="https://ggwash.org/view/68784/the-south-capitol-street-trail-would-transform-dcs-bike-network-but-when-will-it-happe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hyperlink" Target="https://creativecommons.org/licenses/by-nc-nd/3.0/" TargetMode="External"/><Relationship Id="rId10" Type="http://schemas.openxmlformats.org/officeDocument/2006/relationships/image" Target="../media/image26.gif"/><Relationship Id="rId4" Type="http://schemas.openxmlformats.org/officeDocument/2006/relationships/hyperlink" Target="https://totumat.com/tag/producto-cartesiano/" TargetMode="External"/><Relationship Id="rId9" Type="http://schemas.openxmlformats.org/officeDocument/2006/relationships/image" Target="../media/image2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map of the world with lines and dots&#10;&#10;AI-generated content may be incorrect.">
            <a:extLst>
              <a:ext uri="{FF2B5EF4-FFF2-40B4-BE49-F238E27FC236}">
                <a16:creationId xmlns:a16="http://schemas.microsoft.com/office/drawing/2014/main" id="{EAAD95F1-A134-DBAF-5105-9AAF5983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8" b="17559"/>
          <a:stretch>
            <a:fillRect/>
          </a:stretch>
        </p:blipFill>
        <p:spPr>
          <a:xfrm>
            <a:off x="3765813" y="10"/>
            <a:ext cx="10860979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CDBB2-A4B8-D439-5BC8-C84032CB5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s-MX" sz="400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Introducción al análisis de datos geoespaciales con QGIS y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299C1-C3F5-E77E-EC4D-71A8E4A6B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 fontScale="62500" lnSpcReduction="20000"/>
          </a:bodyPr>
          <a:lstStyle/>
          <a:p>
            <a:pPr algn="l"/>
            <a:endParaRPr lang="es-MX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s-MX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s-MX" dirty="0">
                <a:ea typeface="Calibri" panose="020F0502020204030204" pitchFamily="34" charset="0"/>
                <a:cs typeface="Calibri" panose="020F0502020204030204" pitchFamily="34" charset="0"/>
              </a:rPr>
              <a:t>María Janneth Rivera Reyna</a:t>
            </a:r>
          </a:p>
          <a:p>
            <a:pPr algn="l"/>
            <a:r>
              <a:rPr lang="es-MX" dirty="0">
                <a:ea typeface="Calibri" panose="020F0502020204030204" pitchFamily="34" charset="0"/>
                <a:cs typeface="Calibri" panose="020F0502020204030204" pitchFamily="34" charset="0"/>
              </a:rPr>
              <a:t>Universidad de Sonora</a:t>
            </a:r>
          </a:p>
          <a:p>
            <a:pPr algn="l"/>
            <a:r>
              <a:rPr lang="es-MX" dirty="0">
                <a:ea typeface="Calibri" panose="020F0502020204030204" pitchFamily="34" charset="0"/>
                <a:cs typeface="Calibri" panose="020F0502020204030204" pitchFamily="34" charset="0"/>
              </a:rPr>
              <a:t>Octubre 2025</a:t>
            </a:r>
          </a:p>
        </p:txBody>
      </p:sp>
    </p:spTree>
    <p:extLst>
      <p:ext uri="{BB962C8B-B14F-4D97-AF65-F5344CB8AC3E}">
        <p14:creationId xmlns:p14="http://schemas.microsoft.com/office/powerpoint/2010/main" val="11354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6ECAD-A475-AF6C-0420-3F774D2E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11105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Operaciones básicas de geoprocesamiento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955CD4-2038-9431-A136-06102F75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22" y="1885739"/>
            <a:ext cx="2427534" cy="205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7C8A9C-8200-BFC0-E4B5-664F0789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761" y="1885739"/>
            <a:ext cx="2718716" cy="20569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4C418-859E-DD4A-6816-134D8305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382" y="1885739"/>
            <a:ext cx="2607662" cy="2056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ED6476-A501-4F96-E045-E4F636B55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761" y="4109928"/>
            <a:ext cx="2718716" cy="20569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50336A-859F-159B-8831-EBE5449C4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161" y="4109928"/>
            <a:ext cx="3524988" cy="20569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6412D2-E482-3BF8-014F-EA0C7E0DB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089" y="4109928"/>
            <a:ext cx="3792797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4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9E5D-D5D4-6025-9CC3-1350D1BD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Proyecciones y Sistema de Referencia de Coordenadas (SRC/CSR)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0B257-750F-2979-7F5A-4B2AE7DDD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032" y="1908086"/>
            <a:ext cx="6345717" cy="46415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sz="2000" dirty="0"/>
              <a:t>Un </a:t>
            </a:r>
            <a:r>
              <a:rPr lang="es-MX" sz="2000" b="1" dirty="0"/>
              <a:t>Sistema de Referencia de Coordenadas</a:t>
            </a:r>
            <a:r>
              <a:rPr lang="es-MX" sz="2000" dirty="0"/>
              <a:t> (SRC) define como el mapa bidimensional representa las posiciones en la tierra:</a:t>
            </a:r>
          </a:p>
          <a:p>
            <a:pPr marL="0" indent="0">
              <a:buNone/>
            </a:pPr>
            <a:endParaRPr lang="es-MX" sz="2000" dirty="0"/>
          </a:p>
          <a:p>
            <a:pPr lvl="1"/>
            <a:r>
              <a:rPr lang="es-MX" sz="2000" b="1" dirty="0"/>
              <a:t>Sistemas de Coordenadas Geográficas (ubicar)</a:t>
            </a:r>
            <a:endParaRPr lang="es-MX" sz="2000" dirty="0"/>
          </a:p>
          <a:p>
            <a:pPr lvl="2"/>
            <a:r>
              <a:rPr lang="es-MX" dirty="0"/>
              <a:t>WGS84 (EPSG:4326): usa latitud y longitud en grados o decimales. </a:t>
            </a:r>
          </a:p>
          <a:p>
            <a:pPr lvl="2"/>
            <a:endParaRPr lang="es-MX" dirty="0"/>
          </a:p>
          <a:p>
            <a:pPr lvl="1"/>
            <a:r>
              <a:rPr lang="es-MX" sz="2000" b="1" dirty="0"/>
              <a:t>Sistemas de Coordenadas Proyectadas (medir)</a:t>
            </a:r>
            <a:endParaRPr lang="es-MX" sz="2000" dirty="0"/>
          </a:p>
          <a:p>
            <a:pPr lvl="2"/>
            <a:r>
              <a:rPr lang="pt-BR" dirty="0"/>
              <a:t>UTM Zona 12N (EPSG:32612): </a:t>
            </a:r>
            <a:r>
              <a:rPr lang="es-MX" dirty="0"/>
              <a:t>usa metros como unidad. Es adecuado para cálculos de áreas y distancias en el noroeste de México.</a:t>
            </a:r>
          </a:p>
          <a:p>
            <a:pPr lvl="2"/>
            <a:r>
              <a:rPr lang="es-MX" dirty="0" err="1"/>
              <a:t>Mexico</a:t>
            </a:r>
            <a:r>
              <a:rPr lang="es-MX" dirty="0"/>
              <a:t> ITRF2008 / LCC (</a:t>
            </a:r>
            <a:r>
              <a:rPr lang="pt-BR" dirty="0"/>
              <a:t>EPSG </a:t>
            </a:r>
            <a:r>
              <a:rPr lang="es-MX" dirty="0"/>
              <a:t>=6372): optimizado para México en metros. Oficial en INEGI.</a:t>
            </a:r>
          </a:p>
          <a:p>
            <a:endParaRPr lang="es-MX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E8E4A-9F35-D42B-B12C-66A4416BC750}"/>
              </a:ext>
            </a:extLst>
          </p:cNvPr>
          <p:cNvSpPr txBox="1"/>
          <p:nvPr/>
        </p:nvSpPr>
        <p:spPr>
          <a:xfrm>
            <a:off x="838199" y="1908086"/>
            <a:ext cx="35004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Una </a:t>
            </a:r>
            <a:r>
              <a:rPr lang="es-MX" sz="2000" b="1" dirty="0"/>
              <a:t>Proyección cartográfica </a:t>
            </a:r>
            <a:r>
              <a:rPr lang="es-MX" sz="2000" dirty="0"/>
              <a:t>es el método matemático que transforma la superficie curva de la tierra (3D) a un plano (2D).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CA5019-3BE6-8BA2-03FB-8A2B9BD4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16" y="3908904"/>
            <a:ext cx="3937958" cy="28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A20F98-CE73-87D9-C6C9-07C6BAFBFD3F}"/>
              </a:ext>
            </a:extLst>
          </p:cNvPr>
          <p:cNvCxnSpPr/>
          <p:nvPr/>
        </p:nvCxnSpPr>
        <p:spPr>
          <a:xfrm>
            <a:off x="4902050" y="2434793"/>
            <a:ext cx="0" cy="32680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21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2704-7BCF-5D01-E6C1-346AF187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Diseño cartográfico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A3922-32CE-1678-7DE5-B917CC83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758949"/>
            <a:ext cx="5568950" cy="4733926"/>
          </a:xfrm>
        </p:spPr>
        <p:txBody>
          <a:bodyPr>
            <a:normAutofit/>
          </a:bodyPr>
          <a:lstStyle/>
          <a:p>
            <a:r>
              <a:rPr lang="es-MX" sz="2000" dirty="0"/>
              <a:t>La </a:t>
            </a:r>
            <a:r>
              <a:rPr lang="es-MX" sz="2000" b="1" dirty="0"/>
              <a:t>semiótica cartográfica</a:t>
            </a:r>
            <a:r>
              <a:rPr lang="es-MX" sz="2000" dirty="0"/>
              <a:t> estudia cómo los mapas utilizan sistemas de signos y símbolos (colores, formas, líneas, texturas) para representar características geográficas, culturales y humanas, y cómo los usuarios interpretan esa información. </a:t>
            </a:r>
          </a:p>
          <a:p>
            <a:endParaRPr lang="es-MX" sz="2000" dirty="0"/>
          </a:p>
          <a:p>
            <a:r>
              <a:rPr lang="es-MX" sz="2000" dirty="0"/>
              <a:t>Se enfoca en la </a:t>
            </a:r>
            <a:r>
              <a:rPr lang="es-MX" sz="2000" b="1" dirty="0"/>
              <a:t>comunicación efectiva a través de elementos visuales</a:t>
            </a:r>
            <a:r>
              <a:rPr lang="es-MX" sz="2000" dirty="0"/>
              <a:t> para transmitir un mensaje claro y comprensible.</a:t>
            </a:r>
          </a:p>
          <a:p>
            <a:endParaRPr lang="es-MX" sz="2000" dirty="0"/>
          </a:p>
          <a:p>
            <a:r>
              <a:rPr lang="es-MX" sz="2000" dirty="0"/>
              <a:t>Es importante elegir símbolos, colores, transparencias, etc. que sean adecuados para nuestro mapa y que realmente se transmita el mensaje que queremos.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723EEA-73CF-9426-F134-AEF3802E9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32" y="1920875"/>
            <a:ext cx="5140936" cy="2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Thumbs Down with solid fill">
            <a:extLst>
              <a:ext uri="{FF2B5EF4-FFF2-40B4-BE49-F238E27FC236}">
                <a16:creationId xmlns:a16="http://schemas.microsoft.com/office/drawing/2014/main" id="{4C9586D0-5C3B-19EC-2DB2-D3C4DFD78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0550" y="411638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F9A398-AAFB-2912-3FF8-65F99DEB61AA}"/>
              </a:ext>
            </a:extLst>
          </p:cNvPr>
          <p:cNvSpPr txBox="1"/>
          <p:nvPr/>
        </p:nvSpPr>
        <p:spPr>
          <a:xfrm>
            <a:off x="6584950" y="5226586"/>
            <a:ext cx="54229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/>
              <a:t>No existe una única forma de hacer un mapa</a:t>
            </a:r>
            <a:r>
              <a:rPr lang="es-MX" sz="2000" dirty="0"/>
              <a:t>, se trata de experimentar con distintas formas de diseño través del ejercicio creativo y la práctica del trabajo cotidiano.</a:t>
            </a:r>
          </a:p>
        </p:txBody>
      </p:sp>
    </p:spTree>
    <p:extLst>
      <p:ext uri="{BB962C8B-B14F-4D97-AF65-F5344CB8AC3E}">
        <p14:creationId xmlns:p14="http://schemas.microsoft.com/office/powerpoint/2010/main" val="600554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83412-D484-35BA-39E8-461E1FEE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¡Manos a la obra!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D3EAB-CA52-4661-CD5F-D907C720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5550" cy="1870075"/>
          </a:xfrm>
        </p:spPr>
        <p:txBody>
          <a:bodyPr>
            <a:normAutofit/>
          </a:bodyPr>
          <a:lstStyle/>
          <a:p>
            <a:r>
              <a:rPr lang="es-MX" sz="2400" b="1" dirty="0"/>
              <a:t>Práctica 1</a:t>
            </a:r>
            <a:r>
              <a:rPr lang="es-MX" sz="2400" dirty="0"/>
              <a:t>: Crear puntos, líneas, polígonos en QGIS.</a:t>
            </a:r>
          </a:p>
          <a:p>
            <a:endParaRPr lang="es-MX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A5BF8-30B9-3916-12FD-21626CED0898}"/>
              </a:ext>
            </a:extLst>
          </p:cNvPr>
          <p:cNvSpPr txBox="1"/>
          <p:nvPr/>
        </p:nvSpPr>
        <p:spPr>
          <a:xfrm>
            <a:off x="6351102" y="1825625"/>
            <a:ext cx="4826000" cy="226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MX" sz="2400" b="1" dirty="0"/>
              <a:t>Práctica 2</a:t>
            </a:r>
            <a:r>
              <a:rPr lang="es-MX" sz="2400" dirty="0"/>
              <a:t>: Explorar desigualdades espaciales en la ciudad de Hermosillo, Sonora.</a:t>
            </a:r>
          </a:p>
          <a:p>
            <a:endParaRPr lang="es-MX" sz="2400" dirty="0"/>
          </a:p>
        </p:txBody>
      </p:sp>
      <p:pic>
        <p:nvPicPr>
          <p:cNvPr id="9" name="Picture 8" descr="A green letter on a black background&#10;&#10;AI-generated content may be incorrect.">
            <a:extLst>
              <a:ext uri="{FF2B5EF4-FFF2-40B4-BE49-F238E27FC236}">
                <a16:creationId xmlns:a16="http://schemas.microsoft.com/office/drawing/2014/main" id="{0AFD318F-3D1F-4B78-D278-82C9D38D5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89759" y="4392607"/>
            <a:ext cx="5567981" cy="1652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F133A4-8087-3EA6-0710-0961A2B62F8C}"/>
              </a:ext>
            </a:extLst>
          </p:cNvPr>
          <p:cNvSpPr txBox="1"/>
          <p:nvPr/>
        </p:nvSpPr>
        <p:spPr>
          <a:xfrm>
            <a:off x="3676164" y="7135812"/>
            <a:ext cx="26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 err="1">
                <a:hlinkClick r:id="rId4" tooltip="https://gis-org.fossee.in/features"/>
              </a:rPr>
              <a:t>This</a:t>
            </a:r>
            <a:r>
              <a:rPr lang="es-MX" sz="900" dirty="0">
                <a:hlinkClick r:id="rId4" tooltip="https://gis-org.fossee.in/features"/>
              </a:rPr>
              <a:t> </a:t>
            </a:r>
            <a:r>
              <a:rPr lang="es-MX" sz="900" dirty="0" err="1">
                <a:hlinkClick r:id="rId4" tooltip="https://gis-org.fossee.in/features"/>
              </a:rPr>
              <a:t>Photo</a:t>
            </a:r>
            <a:r>
              <a:rPr lang="es-MX" sz="900" dirty="0"/>
              <a:t> </a:t>
            </a:r>
            <a:r>
              <a:rPr lang="es-MX" sz="900" dirty="0" err="1"/>
              <a:t>by</a:t>
            </a:r>
            <a:r>
              <a:rPr lang="es-MX" sz="900" dirty="0"/>
              <a:t> </a:t>
            </a:r>
            <a:r>
              <a:rPr lang="es-MX" sz="900" dirty="0" err="1"/>
              <a:t>Unknown</a:t>
            </a:r>
            <a:r>
              <a:rPr lang="es-MX" sz="900" dirty="0"/>
              <a:t> </a:t>
            </a:r>
            <a:r>
              <a:rPr lang="es-MX" sz="900" dirty="0" err="1"/>
              <a:t>Author</a:t>
            </a:r>
            <a:r>
              <a:rPr lang="es-MX" sz="900" dirty="0"/>
              <a:t> </a:t>
            </a:r>
            <a:r>
              <a:rPr lang="es-MX" sz="900" dirty="0" err="1"/>
              <a:t>is</a:t>
            </a:r>
            <a:r>
              <a:rPr lang="es-MX" sz="900" dirty="0"/>
              <a:t> </a:t>
            </a:r>
            <a:r>
              <a:rPr lang="es-MX" sz="900" dirty="0" err="1"/>
              <a:t>licensed</a:t>
            </a:r>
            <a:r>
              <a:rPr lang="es-MX" sz="900" dirty="0"/>
              <a:t> </a:t>
            </a:r>
            <a:r>
              <a:rPr lang="es-MX" sz="900" dirty="0" err="1"/>
              <a:t>under</a:t>
            </a:r>
            <a:r>
              <a:rPr lang="es-MX" sz="900" dirty="0"/>
              <a:t> </a:t>
            </a:r>
            <a:r>
              <a:rPr lang="es-MX" sz="900" dirty="0">
                <a:hlinkClick r:id="rId5" tooltip="https://creativecommons.org/licenses/by-sa/3.0/"/>
              </a:rPr>
              <a:t>CC BY-SA</a:t>
            </a:r>
            <a:endParaRPr lang="es-MX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51AF9-CBC9-BD26-D5DA-A74B0A7E35CC}"/>
              </a:ext>
            </a:extLst>
          </p:cNvPr>
          <p:cNvSpPr txBox="1"/>
          <p:nvPr/>
        </p:nvSpPr>
        <p:spPr>
          <a:xfrm>
            <a:off x="1127051" y="3117333"/>
            <a:ext cx="238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linkClick r:id="rId6"/>
              </a:rPr>
              <a:t>Datos en Google Drive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6340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18317-0A53-F097-88CE-B1BC1CFC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Librerías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0F3D-ABB9-880E-6EF9-128DD3AA8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9409" cy="4351338"/>
          </a:xfrm>
        </p:spPr>
        <p:txBody>
          <a:bodyPr>
            <a:normAutofit fontScale="92500" lnSpcReduction="10000"/>
          </a:bodyPr>
          <a:lstStyle/>
          <a:p>
            <a:r>
              <a:rPr lang="es-MX" sz="2000" b="1" dirty="0" err="1"/>
              <a:t>GeoPandas</a:t>
            </a:r>
            <a:r>
              <a:rPr lang="es-MX" sz="2000" dirty="0"/>
              <a:t>: extensión de Pandas para el uso de datos geoespaciales </a:t>
            </a:r>
          </a:p>
          <a:p>
            <a:pPr lvl="1"/>
            <a:r>
              <a:rPr lang="es-MX" sz="1600" b="1" dirty="0"/>
              <a:t>Pandas</a:t>
            </a:r>
            <a:r>
              <a:rPr lang="es-MX" sz="1600" dirty="0"/>
              <a:t>: estructura </a:t>
            </a:r>
            <a:r>
              <a:rPr lang="es-MX" sz="1600" dirty="0" err="1"/>
              <a:t>DataFrame</a:t>
            </a:r>
            <a:r>
              <a:rPr lang="es-MX" sz="1600" dirty="0"/>
              <a:t> </a:t>
            </a:r>
          </a:p>
          <a:p>
            <a:pPr lvl="1"/>
            <a:r>
              <a:rPr lang="es-MX" sz="1600" b="1" dirty="0" err="1"/>
              <a:t>Shapely</a:t>
            </a:r>
            <a:r>
              <a:rPr lang="es-MX" sz="1600" dirty="0"/>
              <a:t>: operaciones de geometrías geoespaciales</a:t>
            </a:r>
          </a:p>
          <a:p>
            <a:pPr lvl="1"/>
            <a:r>
              <a:rPr lang="en-US" sz="1600" b="1" dirty="0"/>
              <a:t>Fiona</a:t>
            </a:r>
            <a:r>
              <a:rPr lang="en-US" sz="1600" dirty="0"/>
              <a:t>: </a:t>
            </a:r>
            <a:r>
              <a:rPr lang="en-US" sz="1600" dirty="0" err="1"/>
              <a:t>lectura</a:t>
            </a:r>
            <a:r>
              <a:rPr lang="en-US" sz="1600" dirty="0"/>
              <a:t> y </a:t>
            </a:r>
            <a:r>
              <a:rPr lang="en-US" sz="1600" dirty="0" err="1"/>
              <a:t>escritura</a:t>
            </a:r>
            <a:r>
              <a:rPr lang="en-US" sz="1600" dirty="0"/>
              <a:t> de </a:t>
            </a:r>
            <a:r>
              <a:rPr lang="en-US" sz="1600" dirty="0" err="1"/>
              <a:t>archivos</a:t>
            </a:r>
            <a:r>
              <a:rPr lang="en-US" sz="1600" dirty="0"/>
              <a:t> </a:t>
            </a:r>
            <a:r>
              <a:rPr lang="en-US" sz="1600" dirty="0" err="1"/>
              <a:t>geoespaciales</a:t>
            </a:r>
            <a:endParaRPr lang="en-US" sz="1600" dirty="0"/>
          </a:p>
          <a:p>
            <a:pPr lvl="1"/>
            <a:r>
              <a:rPr lang="es-MX" sz="1600" b="1" dirty="0" err="1"/>
              <a:t>Pyproj</a:t>
            </a:r>
            <a:r>
              <a:rPr lang="es-MX" sz="1600" dirty="0"/>
              <a:t>: proyecciones cartográficas y transformaciones de coordenadas</a:t>
            </a:r>
            <a:endParaRPr lang="en-US" sz="1600" dirty="0"/>
          </a:p>
          <a:p>
            <a:r>
              <a:rPr lang="en-US" sz="2000" b="1" dirty="0" err="1"/>
              <a:t>Rasterio</a:t>
            </a:r>
            <a:r>
              <a:rPr lang="en-US" sz="2000" dirty="0"/>
              <a:t>: </a:t>
            </a:r>
            <a:r>
              <a:rPr lang="en-US" sz="2000" dirty="0" err="1"/>
              <a:t>manipulación</a:t>
            </a:r>
            <a:r>
              <a:rPr lang="en-US" sz="2000" dirty="0"/>
              <a:t> de </a:t>
            </a:r>
            <a:r>
              <a:rPr lang="en-US" sz="2000" dirty="0" err="1"/>
              <a:t>datos</a:t>
            </a:r>
            <a:r>
              <a:rPr lang="en-US" sz="2000" dirty="0"/>
              <a:t> </a:t>
            </a:r>
            <a:r>
              <a:rPr lang="en-US" sz="2000" dirty="0" err="1"/>
              <a:t>ráster</a:t>
            </a:r>
            <a:endParaRPr lang="es-MX" sz="2000" dirty="0"/>
          </a:p>
          <a:p>
            <a:r>
              <a:rPr lang="es-MX" sz="2000" b="1" dirty="0" err="1"/>
              <a:t>Geopy</a:t>
            </a:r>
            <a:r>
              <a:rPr lang="es-MX" sz="2000" dirty="0"/>
              <a:t>: geocodificación</a:t>
            </a:r>
          </a:p>
          <a:p>
            <a:r>
              <a:rPr lang="es-MX" sz="2000" b="1" dirty="0" err="1"/>
              <a:t>Folium</a:t>
            </a:r>
            <a:r>
              <a:rPr lang="es-MX" sz="2000" dirty="0"/>
              <a:t>: mapas interactivos</a:t>
            </a:r>
          </a:p>
          <a:p>
            <a:r>
              <a:rPr lang="es-MX" sz="2000" b="1" dirty="0" err="1"/>
              <a:t>SciPy</a:t>
            </a:r>
            <a:r>
              <a:rPr lang="es-MX" sz="2000" dirty="0"/>
              <a:t>: varias herramientas y algoritmos matemáticos, entre ellos el módulo </a:t>
            </a:r>
            <a:r>
              <a:rPr lang="es-MX" sz="2000" dirty="0" err="1"/>
              <a:t>stats</a:t>
            </a:r>
            <a:r>
              <a:rPr lang="es-MX" sz="2000" dirty="0"/>
              <a:t> (Estadística)</a:t>
            </a:r>
          </a:p>
          <a:p>
            <a:endParaRPr lang="es-MX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D1584-9386-A071-6730-48067E682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93" y="3709344"/>
            <a:ext cx="5299196" cy="236593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B7FBDB6-B72C-6ABB-D54A-20D4FD6C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030457"/>
            <a:ext cx="5914353" cy="2185889"/>
          </a:xfrm>
          <a:prstGeom prst="rect">
            <a:avLst/>
          </a:prstGeom>
        </p:spPr>
      </p:pic>
      <p:sp>
        <p:nvSpPr>
          <p:cNvPr id="32" name="Left Brace 31">
            <a:extLst>
              <a:ext uri="{FF2B5EF4-FFF2-40B4-BE49-F238E27FC236}">
                <a16:creationId xmlns:a16="http://schemas.microsoft.com/office/drawing/2014/main" id="{BDCAA035-D80E-9E31-8309-7C63B0B24319}"/>
              </a:ext>
            </a:extLst>
          </p:cNvPr>
          <p:cNvSpPr/>
          <p:nvPr/>
        </p:nvSpPr>
        <p:spPr>
          <a:xfrm rot="5400000">
            <a:off x="7956723" y="2048503"/>
            <a:ext cx="477041" cy="2706391"/>
          </a:xfrm>
          <a:prstGeom prst="leftBrace">
            <a:avLst>
              <a:gd name="adj1" fmla="val 8333"/>
              <a:gd name="adj2" fmla="val 2308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B336A2A4-1A93-F55A-B59A-D6E7B81A9612}"/>
              </a:ext>
            </a:extLst>
          </p:cNvPr>
          <p:cNvCxnSpPr>
            <a:cxnSpLocks/>
          </p:cNvCxnSpPr>
          <p:nvPr/>
        </p:nvCxnSpPr>
        <p:spPr>
          <a:xfrm rot="5400000">
            <a:off x="6318400" y="3102050"/>
            <a:ext cx="584787" cy="462510"/>
          </a:xfrm>
          <a:prstGeom prst="curvedConnector3">
            <a:avLst>
              <a:gd name="adj1" fmla="val -181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D02332E8-7ECF-4EC0-D8B1-6FDEBD3B121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63521" y="3177187"/>
            <a:ext cx="477041" cy="41998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0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9A8DF-D714-EFE6-9FBE-6F16C6260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CEF6-0141-1CCA-BA66-66533856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¡Manos a la obra!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7DDA-7DDE-A857-6EA6-07FCBC0DC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5550" cy="1870075"/>
          </a:xfrm>
        </p:spPr>
        <p:txBody>
          <a:bodyPr>
            <a:normAutofit/>
          </a:bodyPr>
          <a:lstStyle/>
          <a:p>
            <a:r>
              <a:rPr lang="es-MX" sz="2400" b="1" dirty="0"/>
              <a:t>Práctica 1</a:t>
            </a:r>
            <a:r>
              <a:rPr lang="es-MX" sz="2400" dirty="0"/>
              <a:t>: Crear puntos, líneas, polígonos en QGIS.</a:t>
            </a:r>
          </a:p>
          <a:p>
            <a:endParaRPr lang="es-MX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40853-C1E0-8191-5D0B-A772F14044FB}"/>
              </a:ext>
            </a:extLst>
          </p:cNvPr>
          <p:cNvSpPr txBox="1"/>
          <p:nvPr/>
        </p:nvSpPr>
        <p:spPr>
          <a:xfrm>
            <a:off x="6318252" y="1825625"/>
            <a:ext cx="4826000" cy="226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MX" sz="2400" b="1" dirty="0"/>
              <a:t>Práctica 2</a:t>
            </a:r>
            <a:r>
              <a:rPr lang="es-MX" sz="2400" dirty="0"/>
              <a:t>: Explorar desigualdades espaciales en la ciudad de Hermosillo, Sonora.</a:t>
            </a:r>
          </a:p>
          <a:p>
            <a:endParaRPr lang="es-MX" sz="2400" dirty="0"/>
          </a:p>
        </p:txBody>
      </p:sp>
      <p:pic>
        <p:nvPicPr>
          <p:cNvPr id="6" name="Picture 5" descr="A logo of a python&#10;&#10;AI-generated content may be incorrect.">
            <a:extLst>
              <a:ext uri="{FF2B5EF4-FFF2-40B4-BE49-F238E27FC236}">
                <a16:creationId xmlns:a16="http://schemas.microsoft.com/office/drawing/2014/main" id="{3C8F374D-0228-F04B-3707-797B14F7D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32150" y="3599121"/>
            <a:ext cx="5283200" cy="29718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6F8F224D-C570-9564-8804-DE946CFC176A}"/>
              </a:ext>
            </a:extLst>
          </p:cNvPr>
          <p:cNvSpPr txBox="1"/>
          <p:nvPr/>
        </p:nvSpPr>
        <p:spPr>
          <a:xfrm>
            <a:off x="1086588" y="2605790"/>
            <a:ext cx="282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6"/>
              </a:rPr>
              <a:t>Vámonos a Google </a:t>
            </a:r>
            <a:r>
              <a:rPr lang="es-MX" dirty="0" err="1">
                <a:hlinkClick r:id="rId6"/>
              </a:rPr>
              <a:t>Colab</a:t>
            </a:r>
            <a:endParaRPr lang="es-MX" dirty="0"/>
          </a:p>
        </p:txBody>
      </p:sp>
      <p:sp>
        <p:nvSpPr>
          <p:cNvPr id="13" name="TextBox 12">
            <a:hlinkClick r:id="rId7"/>
            <a:extLst>
              <a:ext uri="{FF2B5EF4-FFF2-40B4-BE49-F238E27FC236}">
                <a16:creationId xmlns:a16="http://schemas.microsoft.com/office/drawing/2014/main" id="{D458A8E4-DD0F-CC30-3CD9-6206FE4E1FCB}"/>
              </a:ext>
            </a:extLst>
          </p:cNvPr>
          <p:cNvSpPr txBox="1"/>
          <p:nvPr/>
        </p:nvSpPr>
        <p:spPr>
          <a:xfrm>
            <a:off x="6619346" y="3019313"/>
            <a:ext cx="269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MX"/>
            </a:defPPr>
            <a:lvl1pPr>
              <a:defRPr/>
            </a:lvl1pPr>
          </a:lstStyle>
          <a:p>
            <a:r>
              <a:rPr lang="es-MX" dirty="0"/>
              <a:t>Vámonos a Google </a:t>
            </a:r>
            <a:r>
              <a:rPr lang="es-MX" dirty="0" err="1"/>
              <a:t>Colab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793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F345-4544-6290-1953-AD75AC2A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QGIS vs Python: ¿Cuándo usar cada herramienta?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02B4EB6-AB4B-B8E0-E180-B1A961630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74233"/>
              </p:ext>
            </p:extLst>
          </p:nvPr>
        </p:nvGraphicFramePr>
        <p:xfrm>
          <a:off x="838200" y="1589567"/>
          <a:ext cx="10515600" cy="4903305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22485158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188210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87594812"/>
                    </a:ext>
                  </a:extLst>
                </a:gridCol>
              </a:tblGrid>
              <a:tr h="47837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Aspecto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b="1" dirty="0"/>
                        <a:t>QGIS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b="1" dirty="0"/>
                        <a:t>Python (</a:t>
                      </a:r>
                      <a:r>
                        <a:rPr lang="es-MX" b="1" dirty="0" err="1"/>
                        <a:t>GeoPandas</a:t>
                      </a:r>
                      <a:r>
                        <a:rPr lang="es-MX" b="1" dirty="0"/>
                        <a:t> / </a:t>
                      </a:r>
                      <a:r>
                        <a:rPr lang="es-MX" b="1" dirty="0" err="1"/>
                        <a:t>Folium</a:t>
                      </a:r>
                      <a:r>
                        <a:rPr lang="es-MX" b="1" dirty="0"/>
                        <a:t>)</a:t>
                      </a:r>
                      <a:endParaRPr lang="es-MX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300090"/>
                  </a:ext>
                </a:extLst>
              </a:tr>
              <a:tr h="47837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Interfaz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Gráfica e intuitiva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Basada en código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342309"/>
                  </a:ext>
                </a:extLst>
              </a:tr>
              <a:tr h="47837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Flujo de trabajo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Manual e interactivo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Reproducible y automatizable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910683"/>
                  </a:ext>
                </a:extLst>
              </a:tr>
              <a:tr h="8371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Escalabilidad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Ideal para </a:t>
                      </a:r>
                      <a:r>
                        <a:rPr lang="es-MX" dirty="0" err="1"/>
                        <a:t>datasets</a:t>
                      </a:r>
                      <a:r>
                        <a:rPr lang="es-MX" dirty="0"/>
                        <a:t> pequeños o medianos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Eficiente con grandes volúmenes de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677774"/>
                  </a:ext>
                </a:extLst>
              </a:tr>
              <a:tr h="47837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Personalización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Limitada a herramientas y </a:t>
                      </a:r>
                      <a:r>
                        <a:rPr lang="es-MX" dirty="0" err="1"/>
                        <a:t>plugins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Altamente flexible con librerías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484061"/>
                  </a:ext>
                </a:extLst>
              </a:tr>
              <a:tr h="47837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Repetición de tareas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Manual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Automatizable con scripts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586545"/>
                  </a:ext>
                </a:extLst>
              </a:tr>
              <a:tr h="8371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Presentación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Mapas estáticos listos para impresión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Mapas interactivos (web)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6133924"/>
                  </a:ext>
                </a:extLst>
              </a:tr>
              <a:tr h="8371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Integración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SIG tradicional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dirty="0"/>
                        <a:t>Ciencia de datos, estadística y machine </a:t>
                      </a:r>
                      <a:r>
                        <a:rPr lang="es-MX" dirty="0" err="1"/>
                        <a:t>learning</a:t>
                      </a:r>
                      <a:endParaRPr lang="es-MX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365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245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A625-4B34-10F8-D472-BA7C30E4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4C47E-C5AB-07D0-8E3D-9E0B148F6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Repositorio </a:t>
            </a:r>
            <a:r>
              <a:rPr lang="es-MX" sz="2400" dirty="0" err="1"/>
              <a:t>CentroGeo</a:t>
            </a:r>
            <a:r>
              <a:rPr lang="es-MX" sz="2400" dirty="0"/>
              <a:t>. </a:t>
            </a:r>
            <a:r>
              <a:rPr lang="es-MX" sz="2400" dirty="0">
                <a:hlinkClick r:id="rId2"/>
              </a:rPr>
              <a:t>https://centrogeo.repositorioinstitucional.mx/jspui/</a:t>
            </a:r>
            <a:endParaRPr lang="es-MX" sz="2400" dirty="0"/>
          </a:p>
          <a:p>
            <a:r>
              <a:rPr lang="es-MX" sz="2400" dirty="0"/>
              <a:t>Diplomado en Análisis de Información Geoespacial por </a:t>
            </a:r>
            <a:r>
              <a:rPr lang="es-MX" sz="2400" dirty="0" err="1"/>
              <a:t>CentroGeo</a:t>
            </a:r>
            <a:r>
              <a:rPr lang="es-MX" sz="2400" dirty="0"/>
              <a:t>. </a:t>
            </a:r>
            <a:r>
              <a:rPr lang="es-MX" sz="2400" dirty="0">
                <a:hlinkClick r:id="rId3"/>
              </a:rPr>
              <a:t>https://www.centrogeo.org.mx/</a:t>
            </a:r>
            <a:endParaRPr lang="es-MX" sz="2400" dirty="0"/>
          </a:p>
          <a:p>
            <a:r>
              <a:rPr lang="es-MX" sz="2400" dirty="0"/>
              <a:t>Documentación QGIS. </a:t>
            </a:r>
            <a:r>
              <a:rPr lang="es-MX" sz="2400" dirty="0">
                <a:hlinkClick r:id="rId4"/>
              </a:rPr>
              <a:t>https://docs.qgis.org/3.40/es/docs/gentle_gis_introduction/index.html</a:t>
            </a:r>
            <a:endParaRPr lang="es-MX" sz="2400" dirty="0"/>
          </a:p>
          <a:p>
            <a:r>
              <a:rPr lang="es-MX" sz="2400" dirty="0"/>
              <a:t>Documentación </a:t>
            </a:r>
            <a:r>
              <a:rPr lang="es-MX" sz="2400" dirty="0" err="1"/>
              <a:t>Geopandas</a:t>
            </a:r>
            <a:r>
              <a:rPr lang="es-MX" sz="2400" dirty="0"/>
              <a:t>. </a:t>
            </a:r>
            <a:r>
              <a:rPr lang="es-MX" sz="2400" dirty="0">
                <a:hlinkClick r:id="rId5"/>
              </a:rPr>
              <a:t>https://geopandas.org/en/stable/docs.html</a:t>
            </a:r>
            <a:endParaRPr lang="es-MX" sz="2400" dirty="0"/>
          </a:p>
          <a:p>
            <a:r>
              <a:rPr lang="es-MX" sz="2400" dirty="0"/>
              <a:t>Documentación </a:t>
            </a:r>
            <a:r>
              <a:rPr lang="es-MX" sz="2400" dirty="0" err="1"/>
              <a:t>Folium</a:t>
            </a:r>
            <a:r>
              <a:rPr lang="es-MX" sz="2400" dirty="0"/>
              <a:t>. </a:t>
            </a:r>
            <a:r>
              <a:rPr lang="es-MX" sz="2400" dirty="0">
                <a:hlinkClick r:id="rId6"/>
              </a:rPr>
              <a:t>https://python-visualization.github.io/folium/latest/getting_started.html</a:t>
            </a:r>
            <a:endParaRPr lang="es-MX" sz="2400" dirty="0"/>
          </a:p>
          <a:p>
            <a:r>
              <a:rPr lang="es-MX" sz="2400" dirty="0"/>
              <a:t>Índice de Marginación Urbana 2020, CONAPO. </a:t>
            </a:r>
            <a:r>
              <a:rPr lang="es-MX" sz="2400" dirty="0">
                <a:hlinkClick r:id="rId7"/>
              </a:rPr>
              <a:t>https://www.gob.mx/conapo/documentos/indices-de-marginacion-2020-284372</a:t>
            </a:r>
            <a:endParaRPr lang="es-MX" sz="2400" dirty="0"/>
          </a:p>
          <a:p>
            <a:endParaRPr lang="es-MX" sz="2400" dirty="0"/>
          </a:p>
          <a:p>
            <a:endParaRPr lang="es-MX" sz="2400" dirty="0"/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725799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Content Placeholder 12" descr="A map of the world with lines and dots&#10;&#10;AI-generated content may be incorrect.">
            <a:extLst>
              <a:ext uri="{FF2B5EF4-FFF2-40B4-BE49-F238E27FC236}">
                <a16:creationId xmlns:a16="http://schemas.microsoft.com/office/drawing/2014/main" id="{1B39F471-C7A2-29D8-D01B-41E1AE4B2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0" b="2490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CE24BD-9B50-4306-8BB0-0ADAC46E562C}"/>
              </a:ext>
            </a:extLst>
          </p:cNvPr>
          <p:cNvSpPr txBox="1"/>
          <p:nvPr/>
        </p:nvSpPr>
        <p:spPr>
          <a:xfrm>
            <a:off x="7752522" y="3093910"/>
            <a:ext cx="3191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253132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ed thumbtacks on a map">
            <a:extLst>
              <a:ext uri="{FF2B5EF4-FFF2-40B4-BE49-F238E27FC236}">
                <a16:creationId xmlns:a16="http://schemas.microsoft.com/office/drawing/2014/main" id="{C1781E94-A1EB-7BC4-2447-4F52C815A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>
            <a:fillRect/>
          </a:stretch>
        </p:blipFill>
        <p:spPr>
          <a:xfrm>
            <a:off x="4061637" y="10"/>
            <a:ext cx="813036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502F1-BD4C-7725-4CA2-5DC5EF29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MX" sz="4000" dirty="0"/>
              <a:t>Contenido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C3D12-958B-31F5-1D66-8622631E1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8898"/>
            <a:ext cx="5929423" cy="4322789"/>
          </a:xfrm>
        </p:spPr>
        <p:txBody>
          <a:bodyPr>
            <a:normAutofit lnSpcReduction="10000"/>
          </a:bodyPr>
          <a:lstStyle/>
          <a:p>
            <a:r>
              <a:rPr lang="es-MX" sz="2000" dirty="0"/>
              <a:t>Representación del espacio geográfico</a:t>
            </a:r>
          </a:p>
          <a:p>
            <a:r>
              <a:rPr lang="es-MX" sz="2000" dirty="0"/>
              <a:t>Ejemplo clásico</a:t>
            </a:r>
          </a:p>
          <a:p>
            <a:r>
              <a:rPr lang="es-MX" sz="2000" dirty="0"/>
              <a:t>Sistema de Información Geográfico (SIG)</a:t>
            </a:r>
          </a:p>
          <a:p>
            <a:r>
              <a:rPr lang="es-MX" sz="2000" dirty="0"/>
              <a:t>Datos geoespaciales</a:t>
            </a:r>
          </a:p>
          <a:p>
            <a:r>
              <a:rPr lang="es-MX" sz="2000" dirty="0"/>
              <a:t>Modelos de datos</a:t>
            </a:r>
          </a:p>
          <a:p>
            <a:r>
              <a:rPr lang="es-MX" sz="2000" dirty="0"/>
              <a:t>Formatos de datos ráster y vectoriales</a:t>
            </a:r>
          </a:p>
          <a:p>
            <a:r>
              <a:rPr lang="es-MX" sz="2000" dirty="0"/>
              <a:t>Operaciones básicas de geoprocesamiento</a:t>
            </a:r>
          </a:p>
          <a:p>
            <a:r>
              <a:rPr lang="es-MX" sz="2000" dirty="0"/>
              <a:t>Diseño cartográfico</a:t>
            </a:r>
          </a:p>
          <a:p>
            <a:r>
              <a:rPr lang="es-MX" sz="2000" dirty="0"/>
              <a:t>QGIS: manos a la obra</a:t>
            </a:r>
          </a:p>
          <a:p>
            <a:r>
              <a:rPr lang="es-MX" sz="2000" dirty="0"/>
              <a:t>Librerías Python</a:t>
            </a:r>
          </a:p>
          <a:p>
            <a:r>
              <a:rPr lang="es-MX" sz="2000" dirty="0"/>
              <a:t>Python: manos a la obra</a:t>
            </a:r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86924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map">
            <a:extLst>
              <a:ext uri="{FF2B5EF4-FFF2-40B4-BE49-F238E27FC236}">
                <a16:creationId xmlns:a16="http://schemas.microsoft.com/office/drawing/2014/main" id="{07A4B94B-4A03-13FD-8F41-C6A42179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"/>
          <a:stretch>
            <a:fillRect/>
          </a:stretch>
        </p:blipFill>
        <p:spPr>
          <a:xfrm>
            <a:off x="2519309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F2627-D514-B3DA-9143-8E7D786D6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96" y="399711"/>
            <a:ext cx="3822189" cy="1899912"/>
          </a:xfrm>
        </p:spPr>
        <p:txBody>
          <a:bodyPr>
            <a:normAutofit/>
          </a:bodyPr>
          <a:lstStyle/>
          <a:p>
            <a:r>
              <a:rPr lang="es-MX" sz="4000" dirty="0"/>
              <a:t>Representación del espacio geográfico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140EE-D592-4310-44EE-F8F66410E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05" y="3115228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Por naturaleza, vivimos en un mundo </a:t>
            </a:r>
            <a:r>
              <a:rPr lang="es-MX" sz="2000" b="1" dirty="0"/>
              <a:t>espacial y temporal</a:t>
            </a:r>
            <a:r>
              <a:rPr lang="es-MX" sz="2000" dirty="0"/>
              <a:t>, y estamos acostumbrados a interactuar con conceptos espaciales complejos: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28948D6-9927-B821-0AA9-D4C0B6D25491}"/>
              </a:ext>
            </a:extLst>
          </p:cNvPr>
          <p:cNvSpPr/>
          <p:nvPr/>
        </p:nvSpPr>
        <p:spPr>
          <a:xfrm>
            <a:off x="5842525" y="2976879"/>
            <a:ext cx="3291533" cy="1697197"/>
          </a:xfrm>
          <a:custGeom>
            <a:avLst/>
            <a:gdLst>
              <a:gd name="connsiteX0" fmla="*/ 0 w 3291533"/>
              <a:gd name="connsiteY0" fmla="*/ 0 h 1697197"/>
              <a:gd name="connsiteX1" fmla="*/ 3291533 w 3291533"/>
              <a:gd name="connsiteY1" fmla="*/ 0 h 1697197"/>
              <a:gd name="connsiteX2" fmla="*/ 3291533 w 3291533"/>
              <a:gd name="connsiteY2" fmla="*/ 1697197 h 1697197"/>
              <a:gd name="connsiteX3" fmla="*/ 0 w 3291533"/>
              <a:gd name="connsiteY3" fmla="*/ 1697197 h 1697197"/>
              <a:gd name="connsiteX4" fmla="*/ 0 w 3291533"/>
              <a:gd name="connsiteY4" fmla="*/ 0 h 169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533" h="1697197">
                <a:moveTo>
                  <a:pt x="0" y="0"/>
                </a:moveTo>
                <a:lnTo>
                  <a:pt x="3291533" y="0"/>
                </a:lnTo>
                <a:lnTo>
                  <a:pt x="3291533" y="1697197"/>
                </a:lnTo>
                <a:lnTo>
                  <a:pt x="0" y="16971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s-MX" sz="6500" kern="12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E89317-E66F-823E-BFA3-19D4D72C2CCA}"/>
              </a:ext>
            </a:extLst>
          </p:cNvPr>
          <p:cNvGrpSpPr/>
          <p:nvPr/>
        </p:nvGrpSpPr>
        <p:grpSpPr>
          <a:xfrm>
            <a:off x="10767158" y="300750"/>
            <a:ext cx="1094031" cy="1128602"/>
            <a:chOff x="4190237" y="762762"/>
            <a:chExt cx="5332475" cy="5332475"/>
          </a:xfrm>
        </p:grpSpPr>
        <p:sp>
          <p:nvSpPr>
            <p:cNvPr id="21" name="Oval 20" descr="House with white paint">
              <a:extLst>
                <a:ext uri="{FF2B5EF4-FFF2-40B4-BE49-F238E27FC236}">
                  <a16:creationId xmlns:a16="http://schemas.microsoft.com/office/drawing/2014/main" id="{434F5A81-C6FE-6A28-4409-E25DE269A58C}"/>
                </a:ext>
              </a:extLst>
            </p:cNvPr>
            <p:cNvSpPr/>
            <p:nvPr/>
          </p:nvSpPr>
          <p:spPr>
            <a:xfrm>
              <a:off x="4190237" y="762762"/>
              <a:ext cx="5332475" cy="5332475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000" r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6FC5A05-DB59-872C-2573-005A99A99B06}"/>
                </a:ext>
              </a:extLst>
            </p:cNvPr>
            <p:cNvSpPr/>
            <p:nvPr/>
          </p:nvSpPr>
          <p:spPr>
            <a:xfrm>
              <a:off x="5150083" y="3594306"/>
              <a:ext cx="3412784" cy="1759716"/>
            </a:xfrm>
            <a:custGeom>
              <a:avLst/>
              <a:gdLst>
                <a:gd name="connsiteX0" fmla="*/ 0 w 3412784"/>
                <a:gd name="connsiteY0" fmla="*/ 0 h 1759716"/>
                <a:gd name="connsiteX1" fmla="*/ 3412784 w 3412784"/>
                <a:gd name="connsiteY1" fmla="*/ 0 h 1759716"/>
                <a:gd name="connsiteX2" fmla="*/ 3412784 w 3412784"/>
                <a:gd name="connsiteY2" fmla="*/ 1759716 h 1759716"/>
                <a:gd name="connsiteX3" fmla="*/ 0 w 3412784"/>
                <a:gd name="connsiteY3" fmla="*/ 1759716 h 1759716"/>
                <a:gd name="connsiteX4" fmla="*/ 0 w 3412784"/>
                <a:gd name="connsiteY4" fmla="*/ 0 h 175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784" h="1759716">
                  <a:moveTo>
                    <a:pt x="0" y="0"/>
                  </a:moveTo>
                  <a:lnTo>
                    <a:pt x="3412784" y="0"/>
                  </a:lnTo>
                  <a:lnTo>
                    <a:pt x="3412784" y="1759716"/>
                  </a:lnTo>
                  <a:lnTo>
                    <a:pt x="0" y="175971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MX" sz="65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CAD65F-CD4C-C701-1E77-36CFFEACC6B3}"/>
              </a:ext>
            </a:extLst>
          </p:cNvPr>
          <p:cNvGrpSpPr/>
          <p:nvPr/>
        </p:nvGrpSpPr>
        <p:grpSpPr>
          <a:xfrm>
            <a:off x="4223128" y="3722871"/>
            <a:ext cx="1315887" cy="1332497"/>
            <a:chOff x="3524250" y="857250"/>
            <a:chExt cx="5143500" cy="5143500"/>
          </a:xfrm>
        </p:grpSpPr>
        <p:sp>
          <p:nvSpPr>
            <p:cNvPr id="30" name="Oval 29" descr="Woman working on laptop">
              <a:extLst>
                <a:ext uri="{FF2B5EF4-FFF2-40B4-BE49-F238E27FC236}">
                  <a16:creationId xmlns:a16="http://schemas.microsoft.com/office/drawing/2014/main" id="{61A0D4D7-2BF2-21B6-33ED-28782F92B546}"/>
                </a:ext>
              </a:extLst>
            </p:cNvPr>
            <p:cNvSpPr/>
            <p:nvPr/>
          </p:nvSpPr>
          <p:spPr>
            <a:xfrm>
              <a:off x="3524250" y="857250"/>
              <a:ext cx="5143500" cy="5143500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D7B0D7-98ED-E2FA-49E6-69F5E741D5A8}"/>
                </a:ext>
              </a:extLst>
            </p:cNvPr>
            <p:cNvSpPr/>
            <p:nvPr/>
          </p:nvSpPr>
          <p:spPr>
            <a:xfrm>
              <a:off x="4450080" y="3588448"/>
              <a:ext cx="3291840" cy="1697355"/>
            </a:xfrm>
            <a:custGeom>
              <a:avLst/>
              <a:gdLst>
                <a:gd name="connsiteX0" fmla="*/ 0 w 3291840"/>
                <a:gd name="connsiteY0" fmla="*/ 0 h 1697355"/>
                <a:gd name="connsiteX1" fmla="*/ 3291840 w 3291840"/>
                <a:gd name="connsiteY1" fmla="*/ 0 h 1697355"/>
                <a:gd name="connsiteX2" fmla="*/ 3291840 w 3291840"/>
                <a:gd name="connsiteY2" fmla="*/ 1697355 h 1697355"/>
                <a:gd name="connsiteX3" fmla="*/ 0 w 3291840"/>
                <a:gd name="connsiteY3" fmla="*/ 1697355 h 1697355"/>
                <a:gd name="connsiteX4" fmla="*/ 0 w 3291840"/>
                <a:gd name="connsiteY4" fmla="*/ 0 h 169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0" h="1697355">
                  <a:moveTo>
                    <a:pt x="0" y="0"/>
                  </a:moveTo>
                  <a:lnTo>
                    <a:pt x="3291840" y="0"/>
                  </a:lnTo>
                  <a:lnTo>
                    <a:pt x="3291840" y="1697355"/>
                  </a:lnTo>
                  <a:lnTo>
                    <a:pt x="0" y="169735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MX" sz="6500" kern="12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2820E7-F9EF-51A3-B21B-B974C5C9BC36}"/>
              </a:ext>
            </a:extLst>
          </p:cNvPr>
          <p:cNvGrpSpPr/>
          <p:nvPr/>
        </p:nvGrpSpPr>
        <p:grpSpPr>
          <a:xfrm>
            <a:off x="5349836" y="141766"/>
            <a:ext cx="1108716" cy="1056579"/>
            <a:chOff x="3188964" y="521964"/>
            <a:chExt cx="5814071" cy="5814071"/>
          </a:xfrm>
        </p:grpSpPr>
        <p:sp>
          <p:nvSpPr>
            <p:cNvPr id="36" name="Oval 35" descr="Masked healthcare workers">
              <a:extLst>
                <a:ext uri="{FF2B5EF4-FFF2-40B4-BE49-F238E27FC236}">
                  <a16:creationId xmlns:a16="http://schemas.microsoft.com/office/drawing/2014/main" id="{56CDE2C2-A4FB-5E97-A0BB-6E9229E0BB4F}"/>
                </a:ext>
              </a:extLst>
            </p:cNvPr>
            <p:cNvSpPr/>
            <p:nvPr/>
          </p:nvSpPr>
          <p:spPr>
            <a:xfrm>
              <a:off x="3188964" y="521964"/>
              <a:ext cx="5814071" cy="5814071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000" r="-3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BE6F5BC-A30A-3CBC-F2FD-F55A96744598}"/>
                </a:ext>
              </a:extLst>
            </p:cNvPr>
            <p:cNvSpPr/>
            <p:nvPr/>
          </p:nvSpPr>
          <p:spPr>
            <a:xfrm>
              <a:off x="4235497" y="3609236"/>
              <a:ext cx="3721005" cy="1918643"/>
            </a:xfrm>
            <a:custGeom>
              <a:avLst/>
              <a:gdLst>
                <a:gd name="connsiteX0" fmla="*/ 0 w 3721005"/>
                <a:gd name="connsiteY0" fmla="*/ 0 h 1918643"/>
                <a:gd name="connsiteX1" fmla="*/ 3721005 w 3721005"/>
                <a:gd name="connsiteY1" fmla="*/ 0 h 1918643"/>
                <a:gd name="connsiteX2" fmla="*/ 3721005 w 3721005"/>
                <a:gd name="connsiteY2" fmla="*/ 1918643 h 1918643"/>
                <a:gd name="connsiteX3" fmla="*/ 0 w 3721005"/>
                <a:gd name="connsiteY3" fmla="*/ 1918643 h 1918643"/>
                <a:gd name="connsiteX4" fmla="*/ 0 w 3721005"/>
                <a:gd name="connsiteY4" fmla="*/ 0 h 191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005" h="1918643">
                  <a:moveTo>
                    <a:pt x="0" y="0"/>
                  </a:moveTo>
                  <a:lnTo>
                    <a:pt x="3721005" y="0"/>
                  </a:lnTo>
                  <a:lnTo>
                    <a:pt x="3721005" y="1918643"/>
                  </a:lnTo>
                  <a:lnTo>
                    <a:pt x="0" y="19186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MX" sz="6500" kern="1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AAA6E0-E5E4-260D-86FE-B0CE772BD2CD}"/>
              </a:ext>
            </a:extLst>
          </p:cNvPr>
          <p:cNvGrpSpPr/>
          <p:nvPr/>
        </p:nvGrpSpPr>
        <p:grpSpPr>
          <a:xfrm>
            <a:off x="10897285" y="5467058"/>
            <a:ext cx="1108716" cy="1056579"/>
            <a:chOff x="3188964" y="521964"/>
            <a:chExt cx="5814071" cy="5814071"/>
          </a:xfrm>
        </p:grpSpPr>
        <p:sp>
          <p:nvSpPr>
            <p:cNvPr id="39" name="Oval 38" descr="Masked healthcare workers">
              <a:extLst>
                <a:ext uri="{FF2B5EF4-FFF2-40B4-BE49-F238E27FC236}">
                  <a16:creationId xmlns:a16="http://schemas.microsoft.com/office/drawing/2014/main" id="{B77BDEFD-3823-EE5D-6DC2-9B940E02FF9C}"/>
                </a:ext>
              </a:extLst>
            </p:cNvPr>
            <p:cNvSpPr/>
            <p:nvPr/>
          </p:nvSpPr>
          <p:spPr>
            <a:xfrm>
              <a:off x="3188964" y="521964"/>
              <a:ext cx="5814071" cy="5814071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000" r="-3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D07A089-F22F-CC50-69AC-4D498EEDB788}"/>
                </a:ext>
              </a:extLst>
            </p:cNvPr>
            <p:cNvSpPr/>
            <p:nvPr/>
          </p:nvSpPr>
          <p:spPr>
            <a:xfrm>
              <a:off x="4235497" y="3609236"/>
              <a:ext cx="3721005" cy="1918643"/>
            </a:xfrm>
            <a:custGeom>
              <a:avLst/>
              <a:gdLst>
                <a:gd name="connsiteX0" fmla="*/ 0 w 3721005"/>
                <a:gd name="connsiteY0" fmla="*/ 0 h 1918643"/>
                <a:gd name="connsiteX1" fmla="*/ 3721005 w 3721005"/>
                <a:gd name="connsiteY1" fmla="*/ 0 h 1918643"/>
                <a:gd name="connsiteX2" fmla="*/ 3721005 w 3721005"/>
                <a:gd name="connsiteY2" fmla="*/ 1918643 h 1918643"/>
                <a:gd name="connsiteX3" fmla="*/ 0 w 3721005"/>
                <a:gd name="connsiteY3" fmla="*/ 1918643 h 1918643"/>
                <a:gd name="connsiteX4" fmla="*/ 0 w 3721005"/>
                <a:gd name="connsiteY4" fmla="*/ 0 h 191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005" h="1918643">
                  <a:moveTo>
                    <a:pt x="0" y="0"/>
                  </a:moveTo>
                  <a:lnTo>
                    <a:pt x="3721005" y="0"/>
                  </a:lnTo>
                  <a:lnTo>
                    <a:pt x="3721005" y="1918643"/>
                  </a:lnTo>
                  <a:lnTo>
                    <a:pt x="0" y="19186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MX" sz="6500" kern="12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89E873-825A-ABD9-8060-DFED20C283A6}"/>
              </a:ext>
            </a:extLst>
          </p:cNvPr>
          <p:cNvGrpSpPr/>
          <p:nvPr/>
        </p:nvGrpSpPr>
        <p:grpSpPr>
          <a:xfrm>
            <a:off x="7740110" y="3901431"/>
            <a:ext cx="1108716" cy="1056579"/>
            <a:chOff x="3188964" y="521964"/>
            <a:chExt cx="5814071" cy="5814071"/>
          </a:xfrm>
        </p:grpSpPr>
        <p:sp>
          <p:nvSpPr>
            <p:cNvPr id="42" name="Oval 41" descr="Masked healthcare workers">
              <a:extLst>
                <a:ext uri="{FF2B5EF4-FFF2-40B4-BE49-F238E27FC236}">
                  <a16:creationId xmlns:a16="http://schemas.microsoft.com/office/drawing/2014/main" id="{55E79446-BAF7-B933-06D5-9EE0A1F50F02}"/>
                </a:ext>
              </a:extLst>
            </p:cNvPr>
            <p:cNvSpPr/>
            <p:nvPr/>
          </p:nvSpPr>
          <p:spPr>
            <a:xfrm>
              <a:off x="3188964" y="521964"/>
              <a:ext cx="5814071" cy="5814071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000" r="-3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41AAFA4-348F-4AD2-9A02-2609CA123125}"/>
                </a:ext>
              </a:extLst>
            </p:cNvPr>
            <p:cNvSpPr/>
            <p:nvPr/>
          </p:nvSpPr>
          <p:spPr>
            <a:xfrm>
              <a:off x="4235497" y="3609236"/>
              <a:ext cx="3721005" cy="1918643"/>
            </a:xfrm>
            <a:custGeom>
              <a:avLst/>
              <a:gdLst>
                <a:gd name="connsiteX0" fmla="*/ 0 w 3721005"/>
                <a:gd name="connsiteY0" fmla="*/ 0 h 1918643"/>
                <a:gd name="connsiteX1" fmla="*/ 3721005 w 3721005"/>
                <a:gd name="connsiteY1" fmla="*/ 0 h 1918643"/>
                <a:gd name="connsiteX2" fmla="*/ 3721005 w 3721005"/>
                <a:gd name="connsiteY2" fmla="*/ 1918643 h 1918643"/>
                <a:gd name="connsiteX3" fmla="*/ 0 w 3721005"/>
                <a:gd name="connsiteY3" fmla="*/ 1918643 h 1918643"/>
                <a:gd name="connsiteX4" fmla="*/ 0 w 3721005"/>
                <a:gd name="connsiteY4" fmla="*/ 0 h 191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005" h="1918643">
                  <a:moveTo>
                    <a:pt x="0" y="0"/>
                  </a:moveTo>
                  <a:lnTo>
                    <a:pt x="3721005" y="0"/>
                  </a:lnTo>
                  <a:lnTo>
                    <a:pt x="3721005" y="1918643"/>
                  </a:lnTo>
                  <a:lnTo>
                    <a:pt x="0" y="191864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MX" sz="6500" kern="12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400195-3F3B-D007-38CA-01D0BA399839}"/>
              </a:ext>
            </a:extLst>
          </p:cNvPr>
          <p:cNvGrpSpPr/>
          <p:nvPr/>
        </p:nvGrpSpPr>
        <p:grpSpPr>
          <a:xfrm>
            <a:off x="8012053" y="1168077"/>
            <a:ext cx="804043" cy="782643"/>
            <a:chOff x="3523860" y="856860"/>
            <a:chExt cx="5144279" cy="5144279"/>
          </a:xfrm>
        </p:grpSpPr>
        <p:sp>
          <p:nvSpPr>
            <p:cNvPr id="48" name="Oval 47" descr="Close-up of smoked pulled pork sandwich on red and white checkered paper on counter">
              <a:extLst>
                <a:ext uri="{FF2B5EF4-FFF2-40B4-BE49-F238E27FC236}">
                  <a16:creationId xmlns:a16="http://schemas.microsoft.com/office/drawing/2014/main" id="{57954DAC-9D23-623F-0372-CE07FDDA7530}"/>
                </a:ext>
              </a:extLst>
            </p:cNvPr>
            <p:cNvSpPr/>
            <p:nvPr/>
          </p:nvSpPr>
          <p:spPr>
            <a:xfrm>
              <a:off x="3523860" y="856860"/>
              <a:ext cx="5144279" cy="5144279"/>
            </a:xfrm>
            <a:prstGeom prst="ellipse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5A76E8C-1550-9BEF-5ABE-84E2C4B9104D}"/>
                </a:ext>
              </a:extLst>
            </p:cNvPr>
            <p:cNvSpPr/>
            <p:nvPr/>
          </p:nvSpPr>
          <p:spPr>
            <a:xfrm>
              <a:off x="4449830" y="3588472"/>
              <a:ext cx="3292338" cy="1697612"/>
            </a:xfrm>
            <a:custGeom>
              <a:avLst/>
              <a:gdLst>
                <a:gd name="connsiteX0" fmla="*/ 0 w 3292338"/>
                <a:gd name="connsiteY0" fmla="*/ 0 h 1697612"/>
                <a:gd name="connsiteX1" fmla="*/ 3292338 w 3292338"/>
                <a:gd name="connsiteY1" fmla="*/ 0 h 1697612"/>
                <a:gd name="connsiteX2" fmla="*/ 3292338 w 3292338"/>
                <a:gd name="connsiteY2" fmla="*/ 1697612 h 1697612"/>
                <a:gd name="connsiteX3" fmla="*/ 0 w 3292338"/>
                <a:gd name="connsiteY3" fmla="*/ 1697612 h 1697612"/>
                <a:gd name="connsiteX4" fmla="*/ 0 w 3292338"/>
                <a:gd name="connsiteY4" fmla="*/ 0 h 169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2338" h="1697612">
                  <a:moveTo>
                    <a:pt x="0" y="0"/>
                  </a:moveTo>
                  <a:lnTo>
                    <a:pt x="3292338" y="0"/>
                  </a:lnTo>
                  <a:lnTo>
                    <a:pt x="3292338" y="1697612"/>
                  </a:lnTo>
                  <a:lnTo>
                    <a:pt x="0" y="169761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MX" sz="6500" kern="1200"/>
            </a:p>
          </p:txBody>
        </p:sp>
      </p:grpSp>
      <p:sp>
        <p:nvSpPr>
          <p:cNvPr id="57" name="Oval 56" descr="Close-up of meat, cilantro, avocado, chili and green onion taco on white plate">
            <a:extLst>
              <a:ext uri="{FF2B5EF4-FFF2-40B4-BE49-F238E27FC236}">
                <a16:creationId xmlns:a16="http://schemas.microsoft.com/office/drawing/2014/main" id="{E7AD6054-8E2A-ACCD-AD1A-21E7E8C1CC20}"/>
              </a:ext>
            </a:extLst>
          </p:cNvPr>
          <p:cNvSpPr/>
          <p:nvPr/>
        </p:nvSpPr>
        <p:spPr>
          <a:xfrm>
            <a:off x="5921302" y="1759037"/>
            <a:ext cx="818248" cy="862248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595FE5F-18E0-6A1C-B7E7-61E685747BA1}"/>
              </a:ext>
            </a:extLst>
          </p:cNvPr>
          <p:cNvSpPr/>
          <p:nvPr/>
        </p:nvSpPr>
        <p:spPr>
          <a:xfrm>
            <a:off x="2592290" y="3470040"/>
            <a:ext cx="3340241" cy="1722312"/>
          </a:xfrm>
          <a:custGeom>
            <a:avLst/>
            <a:gdLst>
              <a:gd name="connsiteX0" fmla="*/ 0 w 3340241"/>
              <a:gd name="connsiteY0" fmla="*/ 0 h 1722312"/>
              <a:gd name="connsiteX1" fmla="*/ 3340241 w 3340241"/>
              <a:gd name="connsiteY1" fmla="*/ 0 h 1722312"/>
              <a:gd name="connsiteX2" fmla="*/ 3340241 w 3340241"/>
              <a:gd name="connsiteY2" fmla="*/ 1722312 h 1722312"/>
              <a:gd name="connsiteX3" fmla="*/ 0 w 3340241"/>
              <a:gd name="connsiteY3" fmla="*/ 1722312 h 1722312"/>
              <a:gd name="connsiteX4" fmla="*/ 0 w 3340241"/>
              <a:gd name="connsiteY4" fmla="*/ 0 h 172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241" h="1722312">
                <a:moveTo>
                  <a:pt x="0" y="0"/>
                </a:moveTo>
                <a:lnTo>
                  <a:pt x="3340241" y="0"/>
                </a:lnTo>
                <a:lnTo>
                  <a:pt x="3340241" y="1722312"/>
                </a:lnTo>
                <a:lnTo>
                  <a:pt x="0" y="172231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s-MX" sz="6500" kern="1200"/>
          </a:p>
        </p:txBody>
      </p:sp>
      <p:sp>
        <p:nvSpPr>
          <p:cNvPr id="59" name="Oval 58" descr="Angle view of sushi on a wooden platter">
            <a:extLst>
              <a:ext uri="{FF2B5EF4-FFF2-40B4-BE49-F238E27FC236}">
                <a16:creationId xmlns:a16="http://schemas.microsoft.com/office/drawing/2014/main" id="{BC47BC8E-E712-8443-B989-86174731D220}"/>
              </a:ext>
            </a:extLst>
          </p:cNvPr>
          <p:cNvSpPr/>
          <p:nvPr/>
        </p:nvSpPr>
        <p:spPr>
          <a:xfrm>
            <a:off x="7530636" y="2676109"/>
            <a:ext cx="841252" cy="816878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79D6F1F-97BE-1E22-F0F7-94AA03D53D80}"/>
              </a:ext>
            </a:extLst>
          </p:cNvPr>
          <p:cNvSpPr/>
          <p:nvPr/>
        </p:nvSpPr>
        <p:spPr>
          <a:xfrm>
            <a:off x="10577556" y="2003466"/>
            <a:ext cx="151354" cy="2609564"/>
          </a:xfrm>
          <a:custGeom>
            <a:avLst/>
            <a:gdLst>
              <a:gd name="connsiteX0" fmla="*/ 0 w 151354"/>
              <a:gd name="connsiteY0" fmla="*/ 0 h 2609564"/>
              <a:gd name="connsiteX1" fmla="*/ 151354 w 151354"/>
              <a:gd name="connsiteY1" fmla="*/ 0 h 2609564"/>
              <a:gd name="connsiteX2" fmla="*/ 151354 w 151354"/>
              <a:gd name="connsiteY2" fmla="*/ 2609564 h 2609564"/>
              <a:gd name="connsiteX3" fmla="*/ 0 w 151354"/>
              <a:gd name="connsiteY3" fmla="*/ 2609564 h 2609564"/>
              <a:gd name="connsiteX4" fmla="*/ 0 w 151354"/>
              <a:gd name="connsiteY4" fmla="*/ 0 h 260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54" h="2609564">
                <a:moveTo>
                  <a:pt x="0" y="0"/>
                </a:moveTo>
                <a:lnTo>
                  <a:pt x="151354" y="0"/>
                </a:lnTo>
                <a:lnTo>
                  <a:pt x="151354" y="2609564"/>
                </a:lnTo>
                <a:lnTo>
                  <a:pt x="0" y="26095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marL="0" lvl="0" indent="0" algn="l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s-MX" sz="500" kern="1200"/>
          </a:p>
        </p:txBody>
      </p:sp>
      <p:sp>
        <p:nvSpPr>
          <p:cNvPr id="68" name="Oval 67" descr="Children in class">
            <a:extLst>
              <a:ext uri="{FF2B5EF4-FFF2-40B4-BE49-F238E27FC236}">
                <a16:creationId xmlns:a16="http://schemas.microsoft.com/office/drawing/2014/main" id="{FE0643BE-953A-C7B9-EEDA-11696894090C}"/>
              </a:ext>
            </a:extLst>
          </p:cNvPr>
          <p:cNvSpPr/>
          <p:nvPr/>
        </p:nvSpPr>
        <p:spPr>
          <a:xfrm>
            <a:off x="6769375" y="1454069"/>
            <a:ext cx="1293007" cy="1267086"/>
          </a:xfrm>
          <a:prstGeom prst="ellipse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/>
          </a:p>
        </p:txBody>
      </p:sp>
      <p:pic>
        <p:nvPicPr>
          <p:cNvPr id="70" name="Graphic 69" descr="Bus with solid fill">
            <a:extLst>
              <a:ext uri="{FF2B5EF4-FFF2-40B4-BE49-F238E27FC236}">
                <a16:creationId xmlns:a16="http://schemas.microsoft.com/office/drawing/2014/main" id="{42470F3B-8981-3E66-A66F-5FF4F0DC2F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9751772" y="-57489"/>
            <a:ext cx="1013861" cy="914400"/>
          </a:xfrm>
          <a:prstGeom prst="rect">
            <a:avLst/>
          </a:prstGeom>
        </p:spPr>
      </p:pic>
      <p:pic>
        <p:nvPicPr>
          <p:cNvPr id="72" name="Graphic 71" descr="Convertible with solid fill">
            <a:extLst>
              <a:ext uri="{FF2B5EF4-FFF2-40B4-BE49-F238E27FC236}">
                <a16:creationId xmlns:a16="http://schemas.microsoft.com/office/drawing/2014/main" id="{2A470B70-882B-C5EC-7652-054DB3CF83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78311" y="4877684"/>
            <a:ext cx="914400" cy="9144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D8F9140C-3BE3-6212-5498-6C4AEB545645}"/>
              </a:ext>
            </a:extLst>
          </p:cNvPr>
          <p:cNvGrpSpPr/>
          <p:nvPr/>
        </p:nvGrpSpPr>
        <p:grpSpPr>
          <a:xfrm>
            <a:off x="6791854" y="5579525"/>
            <a:ext cx="934468" cy="944112"/>
            <a:chOff x="3525520" y="858520"/>
            <a:chExt cx="5140960" cy="5140960"/>
          </a:xfrm>
        </p:grpSpPr>
        <p:sp>
          <p:nvSpPr>
            <p:cNvPr id="77" name="Oval 76" descr="Person using credit card">
              <a:extLst>
                <a:ext uri="{FF2B5EF4-FFF2-40B4-BE49-F238E27FC236}">
                  <a16:creationId xmlns:a16="http://schemas.microsoft.com/office/drawing/2014/main" id="{90F77902-6A75-F401-F324-210A789B6ABD}"/>
                </a:ext>
              </a:extLst>
            </p:cNvPr>
            <p:cNvSpPr/>
            <p:nvPr/>
          </p:nvSpPr>
          <p:spPr>
            <a:xfrm>
              <a:off x="3525520" y="858520"/>
              <a:ext cx="5140960" cy="5140960"/>
            </a:xfrm>
            <a:prstGeom prst="ellipse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7A2C73D-2144-D45D-8D46-F475F819084A}"/>
                </a:ext>
              </a:extLst>
            </p:cNvPr>
            <p:cNvSpPr/>
            <p:nvPr/>
          </p:nvSpPr>
          <p:spPr>
            <a:xfrm>
              <a:off x="4450892" y="3588369"/>
              <a:ext cx="3290214" cy="1696516"/>
            </a:xfrm>
            <a:custGeom>
              <a:avLst/>
              <a:gdLst>
                <a:gd name="connsiteX0" fmla="*/ 0 w 3290214"/>
                <a:gd name="connsiteY0" fmla="*/ 0 h 1696516"/>
                <a:gd name="connsiteX1" fmla="*/ 3290214 w 3290214"/>
                <a:gd name="connsiteY1" fmla="*/ 0 h 1696516"/>
                <a:gd name="connsiteX2" fmla="*/ 3290214 w 3290214"/>
                <a:gd name="connsiteY2" fmla="*/ 1696516 h 1696516"/>
                <a:gd name="connsiteX3" fmla="*/ 0 w 3290214"/>
                <a:gd name="connsiteY3" fmla="*/ 1696516 h 1696516"/>
                <a:gd name="connsiteX4" fmla="*/ 0 w 3290214"/>
                <a:gd name="connsiteY4" fmla="*/ 0 h 169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0214" h="1696516">
                  <a:moveTo>
                    <a:pt x="0" y="0"/>
                  </a:moveTo>
                  <a:lnTo>
                    <a:pt x="3290214" y="0"/>
                  </a:lnTo>
                  <a:lnTo>
                    <a:pt x="3290214" y="1696516"/>
                  </a:lnTo>
                  <a:lnTo>
                    <a:pt x="0" y="169651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MX" sz="6500" kern="1200"/>
            </a:p>
          </p:txBody>
        </p:sp>
      </p:grpSp>
      <p:pic>
        <p:nvPicPr>
          <p:cNvPr id="83" name="Graphic 82" descr="Cloud With Lightning And Rain with solid fill">
            <a:extLst>
              <a:ext uri="{FF2B5EF4-FFF2-40B4-BE49-F238E27FC236}">
                <a16:creationId xmlns:a16="http://schemas.microsoft.com/office/drawing/2014/main" id="{0CF8A1AE-3696-D3BE-EC5A-F1B1801E29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75844" y="2613630"/>
            <a:ext cx="914400" cy="914400"/>
          </a:xfrm>
          <a:prstGeom prst="rect">
            <a:avLst/>
          </a:prstGeom>
        </p:spPr>
      </p:pic>
      <p:pic>
        <p:nvPicPr>
          <p:cNvPr id="84" name="Graphic 83" descr="Cloud With Lightning And Rain with solid fill">
            <a:extLst>
              <a:ext uri="{FF2B5EF4-FFF2-40B4-BE49-F238E27FC236}">
                <a16:creationId xmlns:a16="http://schemas.microsoft.com/office/drawing/2014/main" id="{CE28D62C-1560-FD47-3FD6-0A3CFA3AC9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46996" y="3429000"/>
            <a:ext cx="914400" cy="914400"/>
          </a:xfrm>
          <a:prstGeom prst="rect">
            <a:avLst/>
          </a:prstGeom>
        </p:spPr>
      </p:pic>
      <p:pic>
        <p:nvPicPr>
          <p:cNvPr id="86" name="Graphic 85" descr="Collision with solid fill">
            <a:extLst>
              <a:ext uri="{FF2B5EF4-FFF2-40B4-BE49-F238E27FC236}">
                <a16:creationId xmlns:a16="http://schemas.microsoft.com/office/drawing/2014/main" id="{CED73BF0-B28E-6A49-A81D-344F84E15E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02691" y="3901431"/>
            <a:ext cx="762942" cy="76294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3C8E135-F9AC-F7D1-6179-561E3874AF76}"/>
              </a:ext>
            </a:extLst>
          </p:cNvPr>
          <p:cNvSpPr txBox="1"/>
          <p:nvPr/>
        </p:nvSpPr>
        <p:spPr>
          <a:xfrm>
            <a:off x="845288" y="5579525"/>
            <a:ext cx="279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Dónde? Cuándo? Cuánto?</a:t>
            </a:r>
          </a:p>
        </p:txBody>
      </p:sp>
    </p:spTree>
    <p:extLst>
      <p:ext uri="{BB962C8B-B14F-4D97-AF65-F5344CB8AC3E}">
        <p14:creationId xmlns:p14="http://schemas.microsoft.com/office/powerpoint/2010/main" val="36883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1" presetClass="path" presetSubtype="0" accel="50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33333E-6 C 0.01158 0.02037 0.01106 0.05625 0.02291 0.07709 C 0.02708 0.11551 0.04414 0.1375 0.04856 0.17616 L 0.07734 0.18727 L 0.10794 0.18658 L 0.05533 0.30903 L -0.04883 0.4338 L -0.18008 0.29815 L -0.10469 0.24236 C -0.09427 0.21088 -0.08516 0.20186 -0.07344 0.14792 C -0.08308 0.09607 -0.09662 0.09005 -0.10808 0.06111 L -0.03607 0.06111 L -0.00013 -3.33333E-6 Z " pathEditMode="relative" rAng="0" ptsTypes="AAAAAAAAAAAAA">
                                      <p:cBhvr>
                                        <p:cTn id="53" dur="4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2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3 C 0.00781 -0.04074 0.05117 -0.04607 0.0595 -0.08495 C 0.08047 -0.17917 0.0664 -0.30648 0.08763 -0.39931 C 0.24179 -0.19884 0.17903 -0.2919 0.22031 -0.10324 C 0.18177 -0.06412 0.1444 0.1213 0.10638 0.16157 C 0.08867 0.13426 0.09192 0.0581 0.07422 0.03102 C 0.02786 0.01643 -0.0138 0.05417 -0.00052 -0.00093 Z " pathEditMode="relative" rAng="0" ptsTypes="AAAAAAA">
                                      <p:cBhvr>
                                        <p:cTn id="62" dur="4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11" y="-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17E2-4ED3-4DAA-A15A-8F300122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Ejemplo clásico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382E-A4FB-3A7B-619C-B7226807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7250"/>
            <a:ext cx="3809300" cy="3799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En 1854, el Dr. John Snow cartografió un mapa con los casos de muerte por cólera en el Distrito de Soho, Londres.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Esto permitió encontrar el pozo que era la fuente de  agua contaminada.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6467F4-A4BC-9631-23A8-C8EE207D0F42}"/>
              </a:ext>
            </a:extLst>
          </p:cNvPr>
          <p:cNvGrpSpPr/>
          <p:nvPr/>
        </p:nvGrpSpPr>
        <p:grpSpPr>
          <a:xfrm>
            <a:off x="5441508" y="964234"/>
            <a:ext cx="5912292" cy="5658816"/>
            <a:chOff x="3523808" y="2024684"/>
            <a:chExt cx="4380580" cy="4468191"/>
          </a:xfrm>
        </p:grpSpPr>
        <p:pic>
          <p:nvPicPr>
            <p:cNvPr id="5" name="Picture 4" descr="A map of a city&#10;&#10;AI-generated content may be incorrect.">
              <a:extLst>
                <a:ext uri="{FF2B5EF4-FFF2-40B4-BE49-F238E27FC236}">
                  <a16:creationId xmlns:a16="http://schemas.microsoft.com/office/drawing/2014/main" id="{3BF914F2-0B5D-96F7-C0A6-DAC0A9AE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3808" y="2024684"/>
              <a:ext cx="4380580" cy="4468191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E8A3463-D011-4E16-1908-66421B026F7A}"/>
                </a:ext>
              </a:extLst>
            </p:cNvPr>
            <p:cNvSpPr/>
            <p:nvPr/>
          </p:nvSpPr>
          <p:spPr>
            <a:xfrm>
              <a:off x="4625163" y="3099391"/>
              <a:ext cx="212651" cy="217967"/>
            </a:xfrm>
            <a:prstGeom prst="ellipse">
              <a:avLst/>
            </a:prstGeom>
            <a:solidFill>
              <a:srgbClr val="00B0F0">
                <a:alpha val="4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B1141A-FB08-6FE6-D0A5-D0B3B3BB3B26}"/>
                </a:ext>
              </a:extLst>
            </p:cNvPr>
            <p:cNvSpPr/>
            <p:nvPr/>
          </p:nvSpPr>
          <p:spPr>
            <a:xfrm>
              <a:off x="5755759" y="3942908"/>
              <a:ext cx="212651" cy="217967"/>
            </a:xfrm>
            <a:prstGeom prst="ellipse">
              <a:avLst/>
            </a:prstGeom>
            <a:solidFill>
              <a:srgbClr val="FF0000">
                <a:alpha val="4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A26A61-CF90-701D-CDCD-EB89B9A32350}"/>
                </a:ext>
              </a:extLst>
            </p:cNvPr>
            <p:cNvSpPr/>
            <p:nvPr/>
          </p:nvSpPr>
          <p:spPr>
            <a:xfrm>
              <a:off x="4667691" y="3657380"/>
              <a:ext cx="212651" cy="217967"/>
            </a:xfrm>
            <a:prstGeom prst="ellipse">
              <a:avLst/>
            </a:prstGeom>
            <a:solidFill>
              <a:srgbClr val="00B0F0">
                <a:alpha val="4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A2B03B-66BD-6231-5D01-30A706797694}"/>
                </a:ext>
              </a:extLst>
            </p:cNvPr>
            <p:cNvSpPr/>
            <p:nvPr/>
          </p:nvSpPr>
          <p:spPr>
            <a:xfrm>
              <a:off x="6769396" y="4727946"/>
              <a:ext cx="212651" cy="217967"/>
            </a:xfrm>
            <a:prstGeom prst="ellipse">
              <a:avLst/>
            </a:prstGeom>
            <a:solidFill>
              <a:srgbClr val="00B0F0">
                <a:alpha val="4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7DB949-A3E5-3DA8-BD87-F9679891ADC5}"/>
                </a:ext>
              </a:extLst>
            </p:cNvPr>
            <p:cNvSpPr/>
            <p:nvPr/>
          </p:nvSpPr>
          <p:spPr>
            <a:xfrm>
              <a:off x="5195778" y="5222359"/>
              <a:ext cx="212651" cy="217967"/>
            </a:xfrm>
            <a:prstGeom prst="ellipse">
              <a:avLst/>
            </a:prstGeom>
            <a:solidFill>
              <a:srgbClr val="00B0F0">
                <a:alpha val="4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AE3544-BF91-7E46-524C-DB15C03CD383}"/>
                </a:ext>
              </a:extLst>
            </p:cNvPr>
            <p:cNvSpPr/>
            <p:nvPr/>
          </p:nvSpPr>
          <p:spPr>
            <a:xfrm>
              <a:off x="4697819" y="5818114"/>
              <a:ext cx="212651" cy="217967"/>
            </a:xfrm>
            <a:prstGeom prst="ellipse">
              <a:avLst/>
            </a:prstGeom>
            <a:solidFill>
              <a:srgbClr val="00B0F0">
                <a:alpha val="4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7BEE70-5361-3BCA-A8CA-9FEE870CCDBD}"/>
                </a:ext>
              </a:extLst>
            </p:cNvPr>
            <p:cNvSpPr/>
            <p:nvPr/>
          </p:nvSpPr>
          <p:spPr>
            <a:xfrm>
              <a:off x="7492410" y="4557825"/>
              <a:ext cx="212651" cy="217967"/>
            </a:xfrm>
            <a:prstGeom prst="ellipse">
              <a:avLst/>
            </a:prstGeom>
            <a:solidFill>
              <a:srgbClr val="00B0F0">
                <a:alpha val="4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0E32B9-F9E8-2DFE-BEDD-6C16FC949F74}"/>
                </a:ext>
              </a:extLst>
            </p:cNvPr>
            <p:cNvSpPr/>
            <p:nvPr/>
          </p:nvSpPr>
          <p:spPr>
            <a:xfrm>
              <a:off x="5862084" y="2355832"/>
              <a:ext cx="212651" cy="217967"/>
            </a:xfrm>
            <a:prstGeom prst="ellipse">
              <a:avLst/>
            </a:prstGeom>
            <a:solidFill>
              <a:srgbClr val="00B0F0">
                <a:alpha val="4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1FF685-7729-8662-3D6F-36DCF547EBDF}"/>
                </a:ext>
              </a:extLst>
            </p:cNvPr>
            <p:cNvSpPr/>
            <p:nvPr/>
          </p:nvSpPr>
          <p:spPr>
            <a:xfrm>
              <a:off x="6413206" y="2246848"/>
              <a:ext cx="212651" cy="217967"/>
            </a:xfrm>
            <a:prstGeom prst="ellipse">
              <a:avLst/>
            </a:prstGeom>
            <a:solidFill>
              <a:srgbClr val="00B0F0">
                <a:alpha val="4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79AE63-73F5-9A0C-84D6-601503119016}"/>
                </a:ext>
              </a:extLst>
            </p:cNvPr>
            <p:cNvSpPr/>
            <p:nvPr/>
          </p:nvSpPr>
          <p:spPr>
            <a:xfrm>
              <a:off x="5929424" y="5064273"/>
              <a:ext cx="212651" cy="217967"/>
            </a:xfrm>
            <a:prstGeom prst="ellipse">
              <a:avLst/>
            </a:prstGeom>
            <a:solidFill>
              <a:srgbClr val="00B0F0">
                <a:alpha val="4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5758BB-F8F8-118A-8BD5-7A12F73EE239}"/>
                </a:ext>
              </a:extLst>
            </p:cNvPr>
            <p:cNvSpPr/>
            <p:nvPr/>
          </p:nvSpPr>
          <p:spPr>
            <a:xfrm>
              <a:off x="6663070" y="5854886"/>
              <a:ext cx="212651" cy="217967"/>
            </a:xfrm>
            <a:prstGeom prst="ellipse">
              <a:avLst/>
            </a:prstGeom>
            <a:solidFill>
              <a:srgbClr val="00B0F0">
                <a:alpha val="4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65FEDBC-0137-E0AB-04A9-646C4E7FCAE5}"/>
                </a:ext>
              </a:extLst>
            </p:cNvPr>
            <p:cNvSpPr/>
            <p:nvPr/>
          </p:nvSpPr>
          <p:spPr>
            <a:xfrm>
              <a:off x="5290731" y="3657380"/>
              <a:ext cx="1142706" cy="812615"/>
            </a:xfrm>
            <a:prstGeom prst="rect">
              <a:avLst/>
            </a:prstGeom>
            <a:solidFill>
              <a:srgbClr val="FF0000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10399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CF56-F0E9-8665-6E89-C2395910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Sistema de Información Geográfica (SIG/GIS)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5EF46A-E475-E55B-954E-9FD4D366C439}"/>
              </a:ext>
            </a:extLst>
          </p:cNvPr>
          <p:cNvGrpSpPr/>
          <p:nvPr/>
        </p:nvGrpSpPr>
        <p:grpSpPr>
          <a:xfrm>
            <a:off x="4279119" y="1570038"/>
            <a:ext cx="6961162" cy="4763581"/>
            <a:chOff x="2615419" y="1690688"/>
            <a:chExt cx="6961162" cy="4763581"/>
          </a:xfrm>
        </p:grpSpPr>
        <p:pic>
          <p:nvPicPr>
            <p:cNvPr id="4" name="Picture 3" descr="A planet earth with water and land&#10;&#10;AI-generated content may be incorrect.">
              <a:extLst>
                <a:ext uri="{FF2B5EF4-FFF2-40B4-BE49-F238E27FC236}">
                  <a16:creationId xmlns:a16="http://schemas.microsoft.com/office/drawing/2014/main" id="{5C2FE824-3EF3-FE9E-5C2F-D8BA7911D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417594" y="1690688"/>
              <a:ext cx="3356811" cy="3356811"/>
            </a:xfrm>
            <a:prstGeom prst="rect">
              <a:avLst/>
            </a:prstGeom>
          </p:spPr>
        </p:pic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5542BB8-F637-8241-3B66-DF5711BD7290}"/>
                </a:ext>
              </a:extLst>
            </p:cNvPr>
            <p:cNvSpPr/>
            <p:nvPr/>
          </p:nvSpPr>
          <p:spPr>
            <a:xfrm>
              <a:off x="8003345" y="2482465"/>
              <a:ext cx="1573236" cy="1206938"/>
            </a:xfrm>
            <a:prstGeom prst="hex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b="1" dirty="0"/>
                <a:t>Personal</a:t>
              </a:r>
            </a:p>
            <a:p>
              <a:pPr algn="ctr"/>
              <a:r>
                <a:rPr lang="es-MX" sz="1600" b="1" dirty="0" err="1"/>
                <a:t>Especiali-zado</a:t>
              </a:r>
              <a:endParaRPr lang="es-MX" b="1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4EF8D7B-A80F-D638-D8B3-5383D95CFD81}"/>
                </a:ext>
              </a:extLst>
            </p:cNvPr>
            <p:cNvSpPr/>
            <p:nvPr/>
          </p:nvSpPr>
          <p:spPr>
            <a:xfrm>
              <a:off x="3194538" y="4377183"/>
              <a:ext cx="1573236" cy="1206938"/>
            </a:xfrm>
            <a:prstGeom prst="hex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b="1" dirty="0"/>
                <a:t>Hardware</a:t>
              </a:r>
              <a:endParaRPr lang="es-MX" b="1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73C5A127-F55C-197A-D08B-D08C519B502F}"/>
                </a:ext>
              </a:extLst>
            </p:cNvPr>
            <p:cNvSpPr/>
            <p:nvPr/>
          </p:nvSpPr>
          <p:spPr>
            <a:xfrm>
              <a:off x="7424224" y="4377183"/>
              <a:ext cx="1573236" cy="1206938"/>
            </a:xfrm>
            <a:prstGeom prst="hex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b="1" dirty="0" err="1"/>
                <a:t>Procedi-mientos</a:t>
              </a:r>
              <a:endParaRPr lang="es-MX" b="1" dirty="0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0CDCDEAF-AF8E-CDA5-4D99-E6BE9C632D6A}"/>
                </a:ext>
              </a:extLst>
            </p:cNvPr>
            <p:cNvSpPr/>
            <p:nvPr/>
          </p:nvSpPr>
          <p:spPr>
            <a:xfrm>
              <a:off x="5309381" y="5247331"/>
              <a:ext cx="1573236" cy="1206938"/>
            </a:xfrm>
            <a:prstGeom prst="hex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b="1" dirty="0"/>
                <a:t>Software</a:t>
              </a:r>
              <a:endParaRPr lang="es-MX" b="1" dirty="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DED8A018-D2CA-7667-7624-769A26288905}"/>
                </a:ext>
              </a:extLst>
            </p:cNvPr>
            <p:cNvSpPr/>
            <p:nvPr/>
          </p:nvSpPr>
          <p:spPr>
            <a:xfrm>
              <a:off x="2615419" y="2482465"/>
              <a:ext cx="1573236" cy="1206938"/>
            </a:xfrm>
            <a:prstGeom prst="hex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b="1" dirty="0"/>
                <a:t>Datos</a:t>
              </a:r>
              <a:endParaRPr lang="es-MX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558B8F6-2807-1E2F-88C4-0211F43F4C39}"/>
              </a:ext>
            </a:extLst>
          </p:cNvPr>
          <p:cNvSpPr txBox="1"/>
          <p:nvPr/>
        </p:nvSpPr>
        <p:spPr>
          <a:xfrm>
            <a:off x="1013824" y="2618525"/>
            <a:ext cx="330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Organizar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Almacenar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Manipular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Analizar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Visualizar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Compartir</a:t>
            </a:r>
          </a:p>
        </p:txBody>
      </p:sp>
    </p:spTree>
    <p:extLst>
      <p:ext uri="{BB962C8B-B14F-4D97-AF65-F5344CB8AC3E}">
        <p14:creationId xmlns:p14="http://schemas.microsoft.com/office/powerpoint/2010/main" val="260300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37E3-1708-3507-7005-D088E6C5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¿Qué son los datos geoespaciales?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3B15F-64F0-CC91-7F80-9846FE054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38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Representación de un </a:t>
            </a:r>
            <a:r>
              <a:rPr lang="es-MX" sz="2400" b="1" dirty="0"/>
              <a:t>objeto o entidad de la realidad </a:t>
            </a:r>
            <a:r>
              <a:rPr lang="es-MX" sz="2400" dirty="0"/>
              <a:t>sobre la que se observa un fenómeno el cual tiene una </a:t>
            </a:r>
            <a:r>
              <a:rPr lang="es-MX" sz="2400" b="1" dirty="0"/>
              <a:t>referencia geográfica</a:t>
            </a:r>
            <a:r>
              <a:rPr lang="es-MX" sz="2400" dirty="0"/>
              <a:t> y un </a:t>
            </a:r>
            <a:r>
              <a:rPr lang="es-MX" sz="2400" b="1" dirty="0"/>
              <a:t>atributo</a:t>
            </a:r>
            <a:r>
              <a:rPr lang="es-MX" sz="2400" dirty="0"/>
              <a:t> que lo describe y puede ser medido.</a:t>
            </a:r>
          </a:p>
          <a:p>
            <a:endParaRPr lang="es-MX" sz="2400" dirty="0"/>
          </a:p>
        </p:txBody>
      </p:sp>
      <p:pic>
        <p:nvPicPr>
          <p:cNvPr id="5" name="Picture 4" descr="A graph of a cross and a plane&#10;&#10;AI-generated content may be incorrect.">
            <a:extLst>
              <a:ext uri="{FF2B5EF4-FFF2-40B4-BE49-F238E27FC236}">
                <a16:creationId xmlns:a16="http://schemas.microsoft.com/office/drawing/2014/main" id="{C575F356-6059-5C4D-DE8F-8F9E8649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17543" y="3232724"/>
            <a:ext cx="4803735" cy="2461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30EF6C-25D8-9610-5CAE-C95B17F52106}"/>
              </a:ext>
            </a:extLst>
          </p:cNvPr>
          <p:cNvSpPr txBox="1"/>
          <p:nvPr/>
        </p:nvSpPr>
        <p:spPr>
          <a:xfrm>
            <a:off x="1685224" y="9091202"/>
            <a:ext cx="1057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4" tooltip="https://totumat.com/tag/producto-cartesiano/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5" tooltip="https://creativecommons.org/licenses/by-nc-nd/3.0/"/>
              </a:rPr>
              <a:t>CC BY-NC-ND</a:t>
            </a:r>
            <a:endParaRPr lang="es-MX" sz="900"/>
          </a:p>
        </p:txBody>
      </p:sp>
      <p:pic>
        <p:nvPicPr>
          <p:cNvPr id="10" name="Picture 9" descr="A map of a city&#10;&#10;AI-generated content may be incorrect.">
            <a:extLst>
              <a:ext uri="{FF2B5EF4-FFF2-40B4-BE49-F238E27FC236}">
                <a16:creationId xmlns:a16="http://schemas.microsoft.com/office/drawing/2014/main" id="{166493CE-D4F2-610B-EA2B-EE4A32860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84175" y="2932619"/>
            <a:ext cx="3585481" cy="3134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B3A8A6-78FF-0487-EDD9-29AC0C7C2A5A}"/>
              </a:ext>
            </a:extLst>
          </p:cNvPr>
          <p:cNvSpPr txBox="1"/>
          <p:nvPr/>
        </p:nvSpPr>
        <p:spPr>
          <a:xfrm>
            <a:off x="6208541" y="3647860"/>
            <a:ext cx="5049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dirty="0"/>
          </a:p>
        </p:txBody>
      </p:sp>
      <p:pic>
        <p:nvPicPr>
          <p:cNvPr id="14" name="Picture 13" descr="A black and blue lines and dots&#10;&#10;AI-generated content may be incorrect.">
            <a:extLst>
              <a:ext uri="{FF2B5EF4-FFF2-40B4-BE49-F238E27FC236}">
                <a16:creationId xmlns:a16="http://schemas.microsoft.com/office/drawing/2014/main" id="{5E093056-6294-E7A2-CF65-962B1A824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137" y="3304897"/>
            <a:ext cx="5304153" cy="967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751EFA-A4A8-5CFB-0DEA-753AEF5EC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0228" y="3365025"/>
            <a:ext cx="3113373" cy="2311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33BFDF-1417-A5D8-4F6F-1E78DCE291B8}"/>
              </a:ext>
            </a:extLst>
          </p:cNvPr>
          <p:cNvSpPr txBox="1"/>
          <p:nvPr/>
        </p:nvSpPr>
        <p:spPr>
          <a:xfrm>
            <a:off x="720514" y="3781105"/>
            <a:ext cx="42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/>
              <a:t>Posición absoluta                           </a:t>
            </a:r>
            <a:endParaRPr lang="es-MX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7788A5-241F-FA52-C55E-589E3BA6578D}"/>
              </a:ext>
            </a:extLst>
          </p:cNvPr>
          <p:cNvSpPr txBox="1"/>
          <p:nvPr/>
        </p:nvSpPr>
        <p:spPr>
          <a:xfrm>
            <a:off x="720514" y="4126071"/>
            <a:ext cx="609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2pPr marL="800100" lvl="1" indent="-342900">
              <a:buFont typeface="Arial" panose="020B0604020202020204" pitchFamily="34" charset="0"/>
              <a:buChar char="•"/>
              <a:defRPr sz="2000"/>
            </a:lvl2pPr>
          </a:lstStyle>
          <a:p>
            <a:pPr lvl="1"/>
            <a:r>
              <a:rPr lang="es-MX" dirty="0"/>
              <a:t>Posición relativa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A88264-AA34-D74B-7176-BC0C8DBD42F0}"/>
              </a:ext>
            </a:extLst>
          </p:cNvPr>
          <p:cNvSpPr txBox="1"/>
          <p:nvPr/>
        </p:nvSpPr>
        <p:spPr>
          <a:xfrm>
            <a:off x="720514" y="4475846"/>
            <a:ext cx="609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2pPr marL="800100" lvl="1" indent="-342900">
              <a:buFont typeface="Arial" panose="020B0604020202020204" pitchFamily="34" charset="0"/>
              <a:buChar char="•"/>
              <a:defRPr sz="2000"/>
            </a:lvl2pPr>
          </a:lstStyle>
          <a:p>
            <a:pPr lvl="1"/>
            <a:r>
              <a:rPr lang="es-MX" dirty="0"/>
              <a:t>Figura geométrica que lo representa/malla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E9B5FC-88C1-36D2-39B8-8A7D050A28E0}"/>
              </a:ext>
            </a:extLst>
          </p:cNvPr>
          <p:cNvSpPr txBox="1"/>
          <p:nvPr/>
        </p:nvSpPr>
        <p:spPr>
          <a:xfrm>
            <a:off x="720514" y="4825621"/>
            <a:ext cx="609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2pPr marL="800100" lvl="1" indent="-342900">
              <a:buFont typeface="Arial" panose="020B0604020202020204" pitchFamily="34" charset="0"/>
              <a:buChar char="•"/>
              <a:defRPr sz="2000"/>
            </a:lvl2pPr>
          </a:lstStyle>
          <a:p>
            <a:pPr lvl="1"/>
            <a:r>
              <a:rPr lang="es-MX" dirty="0"/>
              <a:t>Atributos que lo describen </a:t>
            </a:r>
          </a:p>
        </p:txBody>
      </p:sp>
      <p:pic>
        <p:nvPicPr>
          <p:cNvPr id="30" name="Picture 29" descr="A map of land with different types of land&#10;&#10;AI-generated content may be incorrect.">
            <a:extLst>
              <a:ext uri="{FF2B5EF4-FFF2-40B4-BE49-F238E27FC236}">
                <a16:creationId xmlns:a16="http://schemas.microsoft.com/office/drawing/2014/main" id="{E406C615-9500-5DC8-D5A2-C1B44BAEB6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34" y="2540778"/>
            <a:ext cx="3495675" cy="4270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F5BED-BCBB-C5DA-89A6-B6E59EFB4760}"/>
              </a:ext>
            </a:extLst>
          </p:cNvPr>
          <p:cNvSpPr txBox="1"/>
          <p:nvPr/>
        </p:nvSpPr>
        <p:spPr>
          <a:xfrm>
            <a:off x="840600" y="3292064"/>
            <a:ext cx="33954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Algunas características</a:t>
            </a:r>
            <a:r>
              <a:rPr lang="es-MX" dirty="0"/>
              <a:t>:</a:t>
            </a:r>
          </a:p>
          <a:p>
            <a:endParaRPr lang="es-MX" dirty="0"/>
          </a:p>
        </p:txBody>
      </p:sp>
      <p:pic>
        <p:nvPicPr>
          <p:cNvPr id="19" name="Picture 18" descr="A green and white squares with black numbers&#10;&#10;AI-generated content may be incorrect.">
            <a:extLst>
              <a:ext uri="{FF2B5EF4-FFF2-40B4-BE49-F238E27FC236}">
                <a16:creationId xmlns:a16="http://schemas.microsoft.com/office/drawing/2014/main" id="{FF13CD7B-A3F5-9005-D9BA-F35F7BC1F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64" y="4404624"/>
            <a:ext cx="32480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6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23" grpId="0"/>
      <p:bldP spid="25" grpId="0"/>
      <p:bldP spid="27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river&#10;&#10;AI-generated content may be incorrect.">
            <a:extLst>
              <a:ext uri="{FF2B5EF4-FFF2-40B4-BE49-F238E27FC236}">
                <a16:creationId xmlns:a16="http://schemas.microsoft.com/office/drawing/2014/main" id="{7E657168-A04B-1B02-2544-F6E1B8AC6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6" y="1690688"/>
            <a:ext cx="5672166" cy="4139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19D79-4A03-FA3A-035F-2F25C789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Modelos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7045A-3650-0C27-0F28-44A764F7E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819275"/>
            <a:ext cx="10515600" cy="4351338"/>
          </a:xfrm>
        </p:spPr>
        <p:txBody>
          <a:bodyPr/>
          <a:lstStyle/>
          <a:p>
            <a:r>
              <a:rPr lang="es-MX" sz="2400" b="1" dirty="0"/>
              <a:t>Datos ráster</a:t>
            </a:r>
            <a:r>
              <a:rPr lang="es-MX" sz="2400" dirty="0"/>
              <a:t> </a:t>
            </a:r>
          </a:p>
          <a:p>
            <a:pPr marL="457200" lvl="1" indent="0">
              <a:buNone/>
            </a:pPr>
            <a:r>
              <a:rPr lang="es-MX" dirty="0"/>
              <a:t>Objetos continuos y discretos: </a:t>
            </a:r>
          </a:p>
          <a:p>
            <a:pPr marL="457200" lvl="1" indent="0">
              <a:buNone/>
            </a:pPr>
            <a:r>
              <a:rPr lang="es-MX" dirty="0"/>
              <a:t>elevación de un terreno, temperatura,</a:t>
            </a:r>
          </a:p>
          <a:p>
            <a:pPr marL="457200" lvl="1" indent="0">
              <a:buNone/>
            </a:pPr>
            <a:r>
              <a:rPr lang="es-MX" dirty="0"/>
              <a:t>uso de suelo.</a:t>
            </a:r>
          </a:p>
          <a:p>
            <a:pPr marL="457200" lvl="1" indent="0">
              <a:buNone/>
            </a:pPr>
            <a:endParaRPr lang="es-MX" b="1" dirty="0"/>
          </a:p>
          <a:p>
            <a:pPr marL="457200" lvl="1" indent="0">
              <a:buNone/>
            </a:pPr>
            <a:endParaRPr lang="es-MX" b="1" dirty="0"/>
          </a:p>
          <a:p>
            <a:r>
              <a:rPr lang="es-MX" sz="2400" b="1" dirty="0"/>
              <a:t>Datos vectoriales</a:t>
            </a:r>
          </a:p>
          <a:p>
            <a:pPr marL="457200" lvl="1" indent="0">
              <a:buNone/>
            </a:pPr>
            <a:r>
              <a:rPr lang="es-MX" dirty="0"/>
              <a:t>Objetos discretos: Una casa, un río, </a:t>
            </a:r>
          </a:p>
          <a:p>
            <a:pPr marL="457200" lvl="1" indent="0">
              <a:buNone/>
            </a:pPr>
            <a:r>
              <a:rPr lang="es-MX" dirty="0"/>
              <a:t>un bosque, municipios, etc.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5766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2A93-E932-6E99-7D97-A79E512B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Formatos SIG ráster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E11E5-2CB9-40E1-3902-0FC2CBD4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072" y="1825625"/>
            <a:ext cx="3471128" cy="733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83AD5-CFD4-086D-48B3-9A5DFD096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960" y="2559214"/>
            <a:ext cx="1171720" cy="1198563"/>
          </a:xfrm>
          <a:prstGeom prst="rect">
            <a:avLst/>
          </a:prstGeom>
        </p:spPr>
      </p:pic>
      <p:pic>
        <p:nvPicPr>
          <p:cNvPr id="1028" name="Picture 4" descr="Ejemplo de una tabla de valores de atributos de cuadrícula">
            <a:extLst>
              <a:ext uri="{FF2B5EF4-FFF2-40B4-BE49-F238E27FC236}">
                <a16:creationId xmlns:a16="http://schemas.microsoft.com/office/drawing/2014/main" id="{CD894B50-FBF8-98CF-50F6-F97650EA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3" y="4300538"/>
            <a:ext cx="43719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4760490-86F6-9F2A-EB16-09B62CAFBD24}"/>
              </a:ext>
            </a:extLst>
          </p:cNvPr>
          <p:cNvGrpSpPr/>
          <p:nvPr/>
        </p:nvGrpSpPr>
        <p:grpSpPr>
          <a:xfrm>
            <a:off x="754865" y="1851894"/>
            <a:ext cx="6858785" cy="1641202"/>
            <a:chOff x="754865" y="4480147"/>
            <a:chExt cx="7004050" cy="16412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61DCD0-A791-AC63-FA80-BFF7E077EC8E}"/>
                </a:ext>
              </a:extLst>
            </p:cNvPr>
            <p:cNvGrpSpPr/>
            <p:nvPr/>
          </p:nvGrpSpPr>
          <p:grpSpPr>
            <a:xfrm>
              <a:off x="3276323" y="4644268"/>
              <a:ext cx="4482592" cy="1312961"/>
              <a:chOff x="2521458" y="166607"/>
              <a:chExt cx="4482592" cy="1312961"/>
            </a:xfrm>
          </p:grpSpPr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A258FA56-E01D-BA7A-362C-92CEFEE6A7BF}"/>
                  </a:ext>
                </a:extLst>
              </p:cNvPr>
              <p:cNvSpPr/>
              <p:nvPr/>
            </p:nvSpPr>
            <p:spPr>
              <a:xfrm rot="5400000">
                <a:off x="4106273" y="-1418208"/>
                <a:ext cx="1312961" cy="4482592"/>
              </a:xfrm>
              <a:prstGeom prst="round2Same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15" name="Rectangle: Top Corners Rounded 4">
                <a:extLst>
                  <a:ext uri="{FF2B5EF4-FFF2-40B4-BE49-F238E27FC236}">
                    <a16:creationId xmlns:a16="http://schemas.microsoft.com/office/drawing/2014/main" id="{3C09F75C-6718-FB02-FE17-E920084FA22A}"/>
                  </a:ext>
                </a:extLst>
              </p:cNvPr>
              <p:cNvSpPr txBox="1"/>
              <p:nvPr/>
            </p:nvSpPr>
            <p:spPr>
              <a:xfrm>
                <a:off x="2521458" y="230700"/>
                <a:ext cx="4418499" cy="11847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3340" tIns="26670" rIns="53340" bIns="26670" numCol="1" spcCol="1270" anchor="ctr" anchorCtr="0">
                <a:noAutofit/>
              </a:bodyPr>
              <a:lstStyle/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1400" kern="1200" dirty="0"/>
                  <a:t>TFW es el archivo requerido para dar geolocalización al </a:t>
                </a:r>
                <a:r>
                  <a:rPr lang="es-MX" sz="1400" kern="1200" dirty="0" err="1"/>
                  <a:t>raster</a:t>
                </a:r>
                <a:r>
                  <a:rPr lang="es-MX" sz="1400" kern="1200" dirty="0"/>
                  <a:t>.</a:t>
                </a:r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1400" kern="1200" dirty="0"/>
                  <a:t>XML es opcional y contiene los metadatos.</a:t>
                </a:r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1400" kern="1200" dirty="0"/>
                  <a:t>AUX almacena las proyecciones y otra información.</a:t>
                </a:r>
                <a:endParaRPr lang="en-US" sz="1400" kern="12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0D314F2-DDD4-A833-0AD3-5ED933A6607C}"/>
                </a:ext>
              </a:extLst>
            </p:cNvPr>
            <p:cNvGrpSpPr/>
            <p:nvPr/>
          </p:nvGrpSpPr>
          <p:grpSpPr>
            <a:xfrm>
              <a:off x="754865" y="4480147"/>
              <a:ext cx="2521458" cy="1641202"/>
              <a:chOff x="0" y="2486"/>
              <a:chExt cx="2521458" cy="164120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B53B3C9-4C3C-956A-B26A-158D08CB6CE4}"/>
                  </a:ext>
                </a:extLst>
              </p:cNvPr>
              <p:cNvSpPr/>
              <p:nvPr/>
            </p:nvSpPr>
            <p:spPr>
              <a:xfrm>
                <a:off x="0" y="2486"/>
                <a:ext cx="2521458" cy="1641202"/>
              </a:xfrm>
              <a:prstGeom prst="roundRect">
                <a:avLst/>
              </a:prstGeom>
              <a:solidFill>
                <a:srgbClr val="E8EBF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13" name="Rectangle: Rounded Corners 6">
                <a:extLst>
                  <a:ext uri="{FF2B5EF4-FFF2-40B4-BE49-F238E27FC236}">
                    <a16:creationId xmlns:a16="http://schemas.microsoft.com/office/drawing/2014/main" id="{19946641-02DA-8011-0F48-383FC5314C39}"/>
                  </a:ext>
                </a:extLst>
              </p:cNvPr>
              <p:cNvSpPr txBox="1"/>
              <p:nvPr/>
            </p:nvSpPr>
            <p:spPr>
              <a:xfrm>
                <a:off x="80117" y="82603"/>
                <a:ext cx="2361224" cy="148096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53340" rIns="106680" bIns="53340" numCol="1" spcCol="1270" anchor="ctr" anchorCtr="0">
                <a:noAutofit/>
              </a:bodyPr>
              <a:lstStyle/>
              <a:p>
                <a:pPr marL="0" lvl="0" indent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 err="1">
                    <a:solidFill>
                      <a:srgbClr val="0E2841"/>
                    </a:solidFill>
                    <a:latin typeface="Aptos" panose="02110004020202020204"/>
                    <a:ea typeface="+mn-ea"/>
                    <a:cs typeface="+mn-cs"/>
                  </a:rPr>
                  <a:t>GeoTIFF</a:t>
                </a:r>
                <a:r>
                  <a:rPr lang="en-US" sz="2800" kern="1200" dirty="0">
                    <a:solidFill>
                      <a:srgbClr val="0E2841"/>
                    </a:solidFill>
                    <a:latin typeface="Aptos" panose="02110004020202020204"/>
                    <a:ea typeface="+mn-ea"/>
                    <a:cs typeface="+mn-cs"/>
                  </a:rPr>
                  <a:t> (.TIF, .TIFF)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7128C2-2854-A163-2A78-0A8811237C49}"/>
              </a:ext>
            </a:extLst>
          </p:cNvPr>
          <p:cNvGrpSpPr/>
          <p:nvPr/>
        </p:nvGrpSpPr>
        <p:grpSpPr>
          <a:xfrm>
            <a:off x="754865" y="4113349"/>
            <a:ext cx="6858785" cy="1641202"/>
            <a:chOff x="754865" y="3344999"/>
            <a:chExt cx="7004050" cy="16412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A6BE10C-5627-7FA2-65A3-038387E85FED}"/>
                </a:ext>
              </a:extLst>
            </p:cNvPr>
            <p:cNvGrpSpPr/>
            <p:nvPr/>
          </p:nvGrpSpPr>
          <p:grpSpPr>
            <a:xfrm>
              <a:off x="3276323" y="3509120"/>
              <a:ext cx="4482592" cy="1312961"/>
              <a:chOff x="2521458" y="166607"/>
              <a:chExt cx="4482592" cy="1312961"/>
            </a:xfrm>
          </p:grpSpPr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62172032-EA0B-D904-4BC7-01704F7EDDEF}"/>
                  </a:ext>
                </a:extLst>
              </p:cNvPr>
              <p:cNvSpPr/>
              <p:nvPr/>
            </p:nvSpPr>
            <p:spPr>
              <a:xfrm rot="5400000">
                <a:off x="4106273" y="-1418208"/>
                <a:ext cx="1312961" cy="4482592"/>
              </a:xfrm>
              <a:prstGeom prst="round2Same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18" name="Rectangle: Top Corners Rounded 4">
                <a:extLst>
                  <a:ext uri="{FF2B5EF4-FFF2-40B4-BE49-F238E27FC236}">
                    <a16:creationId xmlns:a16="http://schemas.microsoft.com/office/drawing/2014/main" id="{D0A292E9-CD96-D4DF-DCB1-7504C93468C4}"/>
                  </a:ext>
                </a:extLst>
              </p:cNvPr>
              <p:cNvSpPr txBox="1"/>
              <p:nvPr/>
            </p:nvSpPr>
            <p:spPr>
              <a:xfrm>
                <a:off x="2521458" y="230700"/>
                <a:ext cx="4418499" cy="11847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3340" tIns="26670" rIns="53340" bIns="26670" numCol="1" spcCol="1270" anchor="ctr" anchorCtr="0">
                <a:noAutofit/>
              </a:bodyPr>
              <a:lstStyle/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1400" kern="1200" dirty="0"/>
                  <a:t>Dos tipos: enteros y puntos flotantes.</a:t>
                </a:r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1400" kern="1200" dirty="0"/>
                  <a:t>Los atributos se almacenan en un valor de la tabla de atributos (VAT)</a:t>
                </a:r>
                <a:endParaRPr lang="en-US" sz="1400" kern="120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33FA79F-60F0-0887-858C-3B5A68CC01FE}"/>
                </a:ext>
              </a:extLst>
            </p:cNvPr>
            <p:cNvGrpSpPr/>
            <p:nvPr/>
          </p:nvGrpSpPr>
          <p:grpSpPr>
            <a:xfrm>
              <a:off x="754865" y="3344999"/>
              <a:ext cx="2521458" cy="1641202"/>
              <a:chOff x="0" y="2486"/>
              <a:chExt cx="2521458" cy="164120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F9C795F8-B9EB-6A89-5D70-993E08F600FF}"/>
                  </a:ext>
                </a:extLst>
              </p:cNvPr>
              <p:cNvSpPr/>
              <p:nvPr/>
            </p:nvSpPr>
            <p:spPr>
              <a:xfrm>
                <a:off x="0" y="2486"/>
                <a:ext cx="2521458" cy="1641202"/>
              </a:xfrm>
              <a:prstGeom prst="roundRect">
                <a:avLst/>
              </a:prstGeom>
              <a:solidFill>
                <a:srgbClr val="E8EBF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21" name="Rectangle: Rounded Corners 6">
                <a:extLst>
                  <a:ext uri="{FF2B5EF4-FFF2-40B4-BE49-F238E27FC236}">
                    <a16:creationId xmlns:a16="http://schemas.microsoft.com/office/drawing/2014/main" id="{DF6436B3-D67D-E53F-4F15-8EC270AE45F6}"/>
                  </a:ext>
                </a:extLst>
              </p:cNvPr>
              <p:cNvSpPr txBox="1"/>
              <p:nvPr/>
            </p:nvSpPr>
            <p:spPr>
              <a:xfrm>
                <a:off x="80117" y="82603"/>
                <a:ext cx="2361224" cy="148096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53340" rIns="106680" bIns="53340" numCol="1" spcCol="1270" anchor="ctr" anchorCtr="0">
                <a:noAutofit/>
              </a:bodyPr>
              <a:lstStyle/>
              <a:p>
                <a:pPr marL="0" lvl="0" indent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>
                    <a:solidFill>
                      <a:srgbClr val="0E2841"/>
                    </a:solidFill>
                    <a:latin typeface="Aptos" panose="02110004020202020204"/>
                    <a:ea typeface="+mn-ea"/>
                    <a:cs typeface="+mn-cs"/>
                  </a:rPr>
                  <a:t>Esri Grid (.</a:t>
                </a:r>
                <a:r>
                  <a:rPr lang="en-US" sz="2800" kern="1200" dirty="0" err="1">
                    <a:solidFill>
                      <a:srgbClr val="0E2841"/>
                    </a:solidFill>
                    <a:latin typeface="Aptos" panose="02110004020202020204"/>
                    <a:ea typeface="+mn-ea"/>
                    <a:cs typeface="+mn-cs"/>
                  </a:rPr>
                  <a:t>adf</a:t>
                </a:r>
                <a:r>
                  <a:rPr lang="en-US" sz="2800" kern="1200" dirty="0">
                    <a:solidFill>
                      <a:srgbClr val="0E2841"/>
                    </a:solidFill>
                    <a:latin typeface="Aptos" panose="02110004020202020204"/>
                    <a:ea typeface="+mn-ea"/>
                    <a:cs typeface="+mn-cs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227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4A75-E1A3-540A-BECC-97E050636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Formatos SIG vectoriales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FC4CA45-24ED-9A22-E987-3C6EC4962F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964951"/>
              </p:ext>
            </p:extLst>
          </p:nvPr>
        </p:nvGraphicFramePr>
        <p:xfrm>
          <a:off x="838200" y="1473200"/>
          <a:ext cx="7004050" cy="509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08A8222-0F09-2F68-7DB2-9609CBAD9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0300" y="1410812"/>
            <a:ext cx="2541344" cy="1720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17341-0AE8-CF3D-4945-8DC09D4A0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8229" y="4831740"/>
            <a:ext cx="2763232" cy="1804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BCA949-1817-63F5-D501-007766C767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4436" y="3562350"/>
            <a:ext cx="40930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2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21931</TotalTime>
  <Words>1170</Words>
  <Application>Microsoft Office PowerPoint</Application>
  <PresentationFormat>Widescreen</PresentationFormat>
  <Paragraphs>182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Introducción al análisis de datos geoespaciales con QGIS y Python</vt:lpstr>
      <vt:lpstr>Contenido</vt:lpstr>
      <vt:lpstr>Representación del espacio geográfico</vt:lpstr>
      <vt:lpstr>Ejemplo clásico</vt:lpstr>
      <vt:lpstr>Sistema de Información Geográfica (SIG/GIS)</vt:lpstr>
      <vt:lpstr>¿Qué son los datos geoespaciales?</vt:lpstr>
      <vt:lpstr>Modelos de datos</vt:lpstr>
      <vt:lpstr>Formatos SIG ráster</vt:lpstr>
      <vt:lpstr>Formatos SIG vectoriales</vt:lpstr>
      <vt:lpstr>Operaciones básicas de geoprocesamiento</vt:lpstr>
      <vt:lpstr>Proyecciones y Sistema de Referencia de Coordenadas (SRC/CSR)</vt:lpstr>
      <vt:lpstr>Diseño cartográfico</vt:lpstr>
      <vt:lpstr>¡Manos a la obra!</vt:lpstr>
      <vt:lpstr>Librerías Python</vt:lpstr>
      <vt:lpstr>¡Manos a la obra!</vt:lpstr>
      <vt:lpstr>QGIS vs Python: ¿Cuándo usar cada herramienta?</vt:lpstr>
      <vt:lpstr>Bibliografía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JANNETH RIVERA REYNA</dc:creator>
  <cp:lastModifiedBy>MARIA JANNETH RIVERA REYNA</cp:lastModifiedBy>
  <cp:revision>16</cp:revision>
  <dcterms:created xsi:type="dcterms:W3CDTF">2025-09-16T01:00:30Z</dcterms:created>
  <dcterms:modified xsi:type="dcterms:W3CDTF">2025-10-07T20:18:35Z</dcterms:modified>
</cp:coreProperties>
</file>